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9" r:id="rId2"/>
    <p:sldId id="354" r:id="rId3"/>
    <p:sldId id="367" r:id="rId4"/>
    <p:sldId id="373" r:id="rId5"/>
    <p:sldId id="357" r:id="rId6"/>
    <p:sldId id="374" r:id="rId7"/>
    <p:sldId id="319" r:id="rId8"/>
    <p:sldId id="342" r:id="rId9"/>
    <p:sldId id="345" r:id="rId10"/>
    <p:sldId id="302" r:id="rId11"/>
    <p:sldId id="346" r:id="rId12"/>
    <p:sldId id="347" r:id="rId13"/>
    <p:sldId id="362" r:id="rId14"/>
    <p:sldId id="372" r:id="rId15"/>
    <p:sldId id="370" r:id="rId16"/>
    <p:sldId id="304" r:id="rId17"/>
  </p:sldIdLst>
  <p:sldSz cx="9144000" cy="6858000" type="screen4x3"/>
  <p:notesSz cx="6711950" cy="9844088"/>
  <p:custShowLst>
    <p:custShow name="Prozentuale Kostenreduzierung" id="0">
      <p:sldLst/>
    </p:custShow>
  </p:custShow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8FC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54" autoAdjust="0"/>
    <p:restoredTop sz="90929"/>
  </p:normalViewPr>
  <p:slideViewPr>
    <p:cSldViewPr>
      <p:cViewPr>
        <p:scale>
          <a:sx n="70" d="100"/>
          <a:sy n="70" d="100"/>
        </p:scale>
        <p:origin x="-15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83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2063" y="0"/>
            <a:ext cx="29083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4DCEF-3996-4FDE-A462-924F818029A9}" type="datetimeFigureOut">
              <a:rPr lang="de-DE" smtClean="0"/>
              <a:pPr/>
              <a:t>15.06.2015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50375"/>
            <a:ext cx="290830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2063" y="9350375"/>
            <a:ext cx="290830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16D61-A01D-4D79-B53B-EF77D085592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2939745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8188"/>
            <a:ext cx="4921250" cy="3690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75188"/>
            <a:ext cx="4921250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51963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9351963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EE6B8010-079E-4CC3-8093-3EC2185BC3D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302893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E140A-AF95-472F-B038-5E2F46269DA9}" type="slidenum">
              <a:rPr lang="de-DE" smtClean="0">
                <a:latin typeface="Arial" pitchFamily="34" charset="0"/>
                <a:ea typeface="ヒラギノ角ゴ Pro W3"/>
                <a:cs typeface="ヒラギノ角ゴ Pro W3"/>
              </a:rPr>
              <a:pPr/>
              <a:t>1</a:t>
            </a:fld>
            <a:endParaRPr lang="de-DE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43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B8010-079E-4CC3-8093-3EC2185BC3D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RAG_Seite_Bullet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RAG_Ti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feld 2"/>
          <p:cNvSpPr txBox="1">
            <a:spLocks noChangeArrowheads="1"/>
          </p:cNvSpPr>
          <p:nvPr/>
        </p:nvSpPr>
        <p:spPr bwMode="auto">
          <a:xfrm>
            <a:off x="1487844" y="4941168"/>
            <a:ext cx="67324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dirty="0" smtClean="0">
                <a:solidFill>
                  <a:schemeClr val="bg1"/>
                </a:solidFill>
              </a:rPr>
              <a:t>Pragmaticus GmbH sp.k.</a:t>
            </a:r>
          </a:p>
          <a:p>
            <a:pPr algn="ctr" eaLnBrk="0" hangingPunct="0"/>
            <a:r>
              <a:rPr lang="de-DE" sz="1800" dirty="0" smtClean="0">
                <a:solidFill>
                  <a:schemeClr val="bg1"/>
                </a:solidFill>
              </a:rPr>
              <a:t>ul. </a:t>
            </a:r>
            <a:r>
              <a:rPr lang="de-DE" sz="1800" dirty="0" err="1" smtClean="0">
                <a:solidFill>
                  <a:schemeClr val="bg1"/>
                </a:solidFill>
              </a:rPr>
              <a:t>Ludowa</a:t>
            </a:r>
            <a:r>
              <a:rPr lang="de-DE" sz="1800" dirty="0" smtClean="0">
                <a:solidFill>
                  <a:schemeClr val="bg1"/>
                </a:solidFill>
              </a:rPr>
              <a:t> 17 lok. U1, 00-780 Warszawa</a:t>
            </a:r>
            <a:endParaRPr lang="de-DE" sz="1800" dirty="0">
              <a:solidFill>
                <a:schemeClr val="bg1"/>
              </a:solidFill>
            </a:endParaRPr>
          </a:p>
          <a:p>
            <a:pPr algn="ctr" eaLnBrk="0" hangingPunct="0"/>
            <a:r>
              <a:rPr lang="de-DE" sz="1800" dirty="0" smtClean="0">
                <a:solidFill>
                  <a:schemeClr val="bg1"/>
                </a:solidFill>
              </a:rPr>
              <a:t>www.pragmaticus-zawory.pl    </a:t>
            </a:r>
            <a:r>
              <a:rPr lang="de-DE" sz="1800" dirty="0">
                <a:solidFill>
                  <a:schemeClr val="bg1"/>
                </a:solidFill>
              </a:rPr>
              <a:t>Mail: </a:t>
            </a:r>
            <a:r>
              <a:rPr lang="de-DE" sz="1800" dirty="0" smtClean="0">
                <a:solidFill>
                  <a:schemeClr val="bg1"/>
                </a:solidFill>
              </a:rPr>
              <a:t>info@pragmaticus-zawory.pl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27584" y="810578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cap="small" dirty="0" smtClean="0">
                <a:solidFill>
                  <a:schemeClr val="bg1"/>
                </a:solidFill>
              </a:rPr>
              <a:t>PREZENTACJA </a:t>
            </a:r>
            <a:endParaRPr lang="de-DE" sz="3600" b="1" cap="small" smtClean="0">
              <a:solidFill>
                <a:schemeClr val="bg1"/>
              </a:solidFill>
            </a:endParaRPr>
          </a:p>
          <a:p>
            <a:pPr algn="ctr"/>
            <a:r>
              <a:rPr lang="pl-PL" sz="3600" b="1" cap="small" smtClean="0">
                <a:solidFill>
                  <a:schemeClr val="bg1"/>
                </a:solidFill>
              </a:rPr>
              <a:t>NOWEJ </a:t>
            </a:r>
            <a:r>
              <a:rPr lang="pl-PL" sz="3600" b="1" cap="small" dirty="0" smtClean="0">
                <a:solidFill>
                  <a:schemeClr val="bg1"/>
                </a:solidFill>
              </a:rPr>
              <a:t>MARKI NA RYNKU POLSKIM</a:t>
            </a:r>
            <a:endParaRPr lang="de-DE" sz="3600" b="1" cap="sm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714348" y="285728"/>
            <a:ext cx="50817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Certyfikat </a:t>
            </a:r>
            <a:r>
              <a:rPr lang="de-DE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ISO 9001</a:t>
            </a:r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 dla systemu zarządzania</a:t>
            </a:r>
            <a:endParaRPr lang="de-DE" sz="2000" b="1" dirty="0" smtClean="0">
              <a:solidFill>
                <a:srgbClr val="0070C0"/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35052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4427984" y="1124744"/>
            <a:ext cx="439248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Profesjonalizm jest potwierdzony certyfikatem </a:t>
            </a:r>
            <a:r>
              <a:rPr lang="de-DE" b="1" dirty="0" smtClean="0">
                <a:solidFill>
                  <a:srgbClr val="FF0000"/>
                </a:solidFill>
                <a:latin typeface="Calibri" pitchFamily="34" charset="0"/>
              </a:rPr>
              <a:t>ISO 9001</a:t>
            </a:r>
          </a:p>
          <a:p>
            <a:endParaRPr lang="de-DE" sz="2000" dirty="0" smtClean="0">
              <a:latin typeface="Calibri" pitchFamily="34" charset="0"/>
            </a:endParaRPr>
          </a:p>
          <a:p>
            <a:r>
              <a:rPr lang="pl-PL" sz="2000" dirty="0" smtClean="0">
                <a:latin typeface="Calibri" pitchFamily="34" charset="0"/>
              </a:rPr>
              <a:t>Obie</a:t>
            </a:r>
            <a:r>
              <a:rPr lang="de-DE" sz="2000" dirty="0" smtClean="0">
                <a:latin typeface="Calibri" pitchFamily="34" charset="0"/>
              </a:rPr>
              <a:t>, </a:t>
            </a:r>
            <a:r>
              <a:rPr lang="pl-PL" sz="2000" dirty="0" smtClean="0">
                <a:latin typeface="Calibri" pitchFamily="34" charset="0"/>
              </a:rPr>
              <a:t>niemiecka „spółka-matka” i polska firma, są zarządzane zgodnie </a:t>
            </a:r>
            <a:r>
              <a:rPr lang="de-DE" sz="2000" dirty="0" smtClean="0">
                <a:latin typeface="Calibri" pitchFamily="34" charset="0"/>
              </a:rPr>
              <a:t>ISO 9001</a:t>
            </a:r>
          </a:p>
          <a:p>
            <a:endParaRPr lang="de-DE" sz="2000" dirty="0" smtClean="0">
              <a:latin typeface="Calibri" pitchFamily="34" charset="0"/>
            </a:endParaRPr>
          </a:p>
          <a:p>
            <a:r>
              <a:rPr lang="pl-PL" sz="2000" dirty="0" smtClean="0">
                <a:latin typeface="Calibri" pitchFamily="34" charset="0"/>
              </a:rPr>
              <a:t>Certyfikat</a:t>
            </a:r>
            <a:r>
              <a:rPr lang="de-DE" sz="2000" dirty="0" smtClean="0">
                <a:latin typeface="Calibri" pitchFamily="34" charset="0"/>
              </a:rPr>
              <a:t> ISO 9001 </a:t>
            </a:r>
            <a:r>
              <a:rPr lang="pl-PL" sz="2000" dirty="0" smtClean="0">
                <a:latin typeface="Calibri" pitchFamily="34" charset="0"/>
              </a:rPr>
              <a:t>jest ważny dla</a:t>
            </a:r>
            <a:r>
              <a:rPr lang="de-DE" sz="2000" dirty="0" smtClean="0">
                <a:latin typeface="Calibri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de-DE" sz="20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dirty="0" smtClean="0">
                <a:latin typeface="Calibri" pitchFamily="34" charset="0"/>
              </a:rPr>
              <a:t> Plan</a:t>
            </a:r>
            <a:r>
              <a:rPr lang="pl-PL" sz="2000" dirty="0" smtClean="0">
                <a:latin typeface="Calibri" pitchFamily="34" charset="0"/>
              </a:rPr>
              <a:t>owania</a:t>
            </a:r>
            <a:endParaRPr lang="de-DE" sz="20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dirty="0" smtClean="0">
                <a:latin typeface="Calibri" pitchFamily="34" charset="0"/>
              </a:rPr>
              <a:t> </a:t>
            </a:r>
            <a:r>
              <a:rPr lang="pl-PL" sz="2000" dirty="0" smtClean="0">
                <a:latin typeface="Calibri" pitchFamily="34" charset="0"/>
              </a:rPr>
              <a:t>Inżynierii</a:t>
            </a:r>
            <a:endParaRPr lang="de-DE" sz="20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dirty="0" smtClean="0">
                <a:latin typeface="Calibri" pitchFamily="34" charset="0"/>
              </a:rPr>
              <a:t> </a:t>
            </a:r>
            <a:r>
              <a:rPr lang="pl-PL" sz="2000" dirty="0" smtClean="0">
                <a:latin typeface="Calibri" pitchFamily="34" charset="0"/>
              </a:rPr>
              <a:t>Sprzedaży</a:t>
            </a:r>
            <a:endParaRPr lang="de-DE" sz="20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dirty="0" smtClean="0">
                <a:latin typeface="Calibri" pitchFamily="34" charset="0"/>
              </a:rPr>
              <a:t> </a:t>
            </a:r>
            <a:r>
              <a:rPr lang="pl-PL" sz="2000" dirty="0" smtClean="0">
                <a:latin typeface="Calibri" pitchFamily="34" charset="0"/>
              </a:rPr>
              <a:t>Szkolenia</a:t>
            </a:r>
            <a:r>
              <a:rPr lang="de-DE" sz="2000" dirty="0" smtClean="0">
                <a:latin typeface="Calibri" pitchFamily="34" charset="0"/>
              </a:rPr>
              <a:t> </a:t>
            </a:r>
            <a:endParaRPr lang="de-DE" sz="2000" dirty="0">
              <a:latin typeface="Calibri" pitchFamily="34" charset="0"/>
            </a:endParaRPr>
          </a:p>
        </p:txBody>
      </p:sp>
      <p:pic>
        <p:nvPicPr>
          <p:cNvPr id="9218" name="Picture 2" descr="http://zinet.ch/joomla258/images/zinet/Fotolia_44060372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754582"/>
            <a:ext cx="2479236" cy="2050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ttp://www.riffnix.com/images/warenko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293096"/>
            <a:ext cx="2088232" cy="1566174"/>
          </a:xfrm>
          <a:prstGeom prst="rect">
            <a:avLst/>
          </a:prstGeom>
          <a:noFill/>
        </p:spPr>
      </p:pic>
      <p:sp>
        <p:nvSpPr>
          <p:cNvPr id="2" name="Rechteck 1"/>
          <p:cNvSpPr/>
          <p:nvPr/>
        </p:nvSpPr>
        <p:spPr>
          <a:xfrm>
            <a:off x="714348" y="285728"/>
            <a:ext cx="55138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Sklep internetowy </a:t>
            </a:r>
            <a:r>
              <a:rPr lang="de-DE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Pragmaticus 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83568" y="980728"/>
            <a:ext cx="7920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Sklep internetowy </a:t>
            </a:r>
            <a:r>
              <a:rPr lang="de-DE" b="1" dirty="0" smtClean="0">
                <a:solidFill>
                  <a:srgbClr val="FF0000"/>
                </a:solidFill>
                <a:latin typeface="Calibri" pitchFamily="34" charset="0"/>
              </a:rPr>
              <a:t>Pragmaticus Gmb</a:t>
            </a:r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H sp. k.</a:t>
            </a:r>
            <a:endParaRPr lang="de-DE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de-DE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de-DE" sz="2000" dirty="0" smtClean="0">
              <a:latin typeface="Calibri" pitchFamily="34" charset="0"/>
            </a:endParaRPr>
          </a:p>
          <a:p>
            <a:pPr algn="ctr"/>
            <a:r>
              <a:rPr lang="de-DE" sz="4400" b="1" dirty="0" smtClean="0">
                <a:solidFill>
                  <a:srgbClr val="0070C0"/>
                </a:solidFill>
                <a:latin typeface="Calibri" pitchFamily="34" charset="0"/>
              </a:rPr>
              <a:t>www.e-zawory.pl</a:t>
            </a:r>
          </a:p>
          <a:p>
            <a:pPr algn="ctr"/>
            <a:r>
              <a:rPr lang="pl-PL" sz="2000" dirty="0" smtClean="0">
                <a:latin typeface="Calibri" pitchFamily="34" charset="0"/>
              </a:rPr>
              <a:t>lub poprzez link z naszej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pl-PL" sz="2000" dirty="0" smtClean="0">
                <a:latin typeface="Calibri" pitchFamily="34" charset="0"/>
              </a:rPr>
              <a:t>głównej strony internetowej</a:t>
            </a:r>
            <a:endParaRPr lang="de-DE" sz="2000" dirty="0" smtClean="0">
              <a:latin typeface="Calibri" pitchFamily="34" charset="0"/>
            </a:endParaRPr>
          </a:p>
          <a:p>
            <a:pPr algn="ctr"/>
            <a:r>
              <a:rPr lang="de-DE" sz="4400" b="1" dirty="0" smtClean="0">
                <a:solidFill>
                  <a:srgbClr val="0070C0"/>
                </a:solidFill>
                <a:latin typeface="Calibri" pitchFamily="34" charset="0"/>
              </a:rPr>
              <a:t>www.pragmaticus-zawory.pl</a:t>
            </a:r>
          </a:p>
          <a:p>
            <a:endParaRPr lang="de-DE" sz="20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dirty="0" smtClean="0">
                <a:latin typeface="Calibri" pitchFamily="34" charset="0"/>
              </a:rPr>
              <a:t> </a:t>
            </a:r>
            <a:r>
              <a:rPr lang="pl-PL" sz="2000" dirty="0" smtClean="0">
                <a:latin typeface="Calibri" pitchFamily="34" charset="0"/>
              </a:rPr>
              <a:t>Zamówienia elektroniczne</a:t>
            </a:r>
            <a:endParaRPr lang="de-DE" sz="20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dirty="0" smtClean="0">
                <a:latin typeface="Calibri" pitchFamily="34" charset="0"/>
              </a:rPr>
              <a:t> P</a:t>
            </a:r>
            <a:r>
              <a:rPr lang="pl-PL" sz="2000" dirty="0" smtClean="0">
                <a:latin typeface="Calibri" pitchFamily="34" charset="0"/>
              </a:rPr>
              <a:t>łatność przez sklep internetowy</a:t>
            </a:r>
            <a:endParaRPr lang="de-DE" sz="20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dirty="0" smtClean="0">
                <a:latin typeface="Calibri" pitchFamily="34" charset="0"/>
              </a:rPr>
              <a:t> </a:t>
            </a:r>
            <a:r>
              <a:rPr lang="pl-PL" sz="2000" dirty="0" smtClean="0">
                <a:latin typeface="Calibri" pitchFamily="34" charset="0"/>
              </a:rPr>
              <a:t>Wysyłka w </a:t>
            </a:r>
            <a:r>
              <a:rPr lang="de-DE" sz="2000" dirty="0" smtClean="0">
                <a:latin typeface="Calibri" pitchFamily="34" charset="0"/>
              </a:rPr>
              <a:t>24 </a:t>
            </a:r>
            <a:r>
              <a:rPr lang="pl-PL" sz="2000" dirty="0" smtClean="0">
                <a:latin typeface="Calibri" pitchFamily="34" charset="0"/>
              </a:rPr>
              <a:t>godziny po płatności</a:t>
            </a:r>
            <a:endParaRPr lang="de-DE" sz="2000" dirty="0" smtClean="0">
              <a:latin typeface="Calibri" pitchFamily="34" charset="0"/>
            </a:endParaRPr>
          </a:p>
          <a:p>
            <a:endParaRPr lang="de-DE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14348" y="285728"/>
            <a:ext cx="55138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Zawory </a:t>
            </a:r>
            <a:r>
              <a:rPr lang="de-DE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Pragmaticus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11560" y="1124744"/>
            <a:ext cx="792088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Korzyści zaworów</a:t>
            </a:r>
            <a:r>
              <a:rPr lang="de-DE" b="1" dirty="0" smtClean="0">
                <a:solidFill>
                  <a:srgbClr val="FF0000"/>
                </a:solidFill>
                <a:latin typeface="Calibri" pitchFamily="34" charset="0"/>
              </a:rPr>
              <a:t> Pragmaticus</a:t>
            </a:r>
          </a:p>
          <a:p>
            <a:endParaRPr lang="de-DE" sz="2000" dirty="0" smtClean="0">
              <a:latin typeface="Calibri" pitchFamily="34" charset="0"/>
            </a:endParaRPr>
          </a:p>
          <a:p>
            <a:endParaRPr lang="de-DE" sz="2000" dirty="0" smtClean="0">
              <a:latin typeface="Calibri" pitchFamily="34" charset="0"/>
            </a:endParaRPr>
          </a:p>
          <a:p>
            <a:pPr lvl="4"/>
            <a:r>
              <a:rPr lang="pl-PL" sz="2000" dirty="0" smtClean="0">
                <a:latin typeface="Calibri" pitchFamily="34" charset="0"/>
              </a:rPr>
              <a:t>Niemiecka „spółka-matka”</a:t>
            </a:r>
            <a:endParaRPr lang="de-DE" sz="2000" dirty="0" smtClean="0">
              <a:latin typeface="Calibri" pitchFamily="34" charset="0"/>
            </a:endParaRPr>
          </a:p>
          <a:p>
            <a:pPr lvl="4"/>
            <a:r>
              <a:rPr lang="pl-PL" sz="2000" dirty="0" smtClean="0">
                <a:latin typeface="Calibri" pitchFamily="34" charset="0"/>
              </a:rPr>
              <a:t>Niemiecki projekt</a:t>
            </a:r>
            <a:endParaRPr lang="de-DE" sz="2000" dirty="0" smtClean="0">
              <a:latin typeface="Calibri" pitchFamily="34" charset="0"/>
            </a:endParaRPr>
          </a:p>
          <a:p>
            <a:pPr lvl="4"/>
            <a:endParaRPr lang="de-DE" sz="2000" dirty="0" smtClean="0">
              <a:latin typeface="Calibri" pitchFamily="34" charset="0"/>
            </a:endParaRPr>
          </a:p>
          <a:p>
            <a:pPr lvl="4"/>
            <a:r>
              <a:rPr lang="pl-PL" sz="2000" dirty="0" smtClean="0">
                <a:latin typeface="Calibri" pitchFamily="34" charset="0"/>
              </a:rPr>
              <a:t>Konkurencyjne ceny</a:t>
            </a:r>
            <a:endParaRPr lang="de-DE" sz="2000" dirty="0" smtClean="0">
              <a:latin typeface="Calibri" pitchFamily="34" charset="0"/>
            </a:endParaRPr>
          </a:p>
          <a:p>
            <a:pPr lvl="4"/>
            <a:r>
              <a:rPr lang="pl-PL" sz="2000" dirty="0" smtClean="0">
                <a:latin typeface="Calibri" pitchFamily="34" charset="0"/>
              </a:rPr>
              <a:t>Najwyższa jakość</a:t>
            </a:r>
            <a:endParaRPr lang="de-DE" sz="2000" dirty="0" smtClean="0">
              <a:latin typeface="Calibri" pitchFamily="34" charset="0"/>
            </a:endParaRPr>
          </a:p>
          <a:p>
            <a:pPr lvl="4"/>
            <a:r>
              <a:rPr lang="pl-PL" sz="2000" dirty="0" smtClean="0">
                <a:latin typeface="Calibri" pitchFamily="34" charset="0"/>
              </a:rPr>
              <a:t>Szybka dostawa</a:t>
            </a:r>
            <a:r>
              <a:rPr lang="de-DE" sz="2000" dirty="0" smtClean="0">
                <a:latin typeface="Calibri" pitchFamily="34" charset="0"/>
              </a:rPr>
              <a:t> (24 </a:t>
            </a:r>
            <a:r>
              <a:rPr lang="pl-PL" sz="2000" dirty="0" smtClean="0">
                <a:latin typeface="Calibri" pitchFamily="34" charset="0"/>
              </a:rPr>
              <a:t>godziny po płatności)</a:t>
            </a:r>
            <a:endParaRPr lang="de-DE" sz="2000" dirty="0" smtClean="0">
              <a:latin typeface="Calibri" pitchFamily="34" charset="0"/>
            </a:endParaRPr>
          </a:p>
          <a:p>
            <a:pPr lvl="4"/>
            <a:endParaRPr lang="de-DE" sz="2000" dirty="0" smtClean="0">
              <a:latin typeface="Calibri" pitchFamily="34" charset="0"/>
            </a:endParaRPr>
          </a:p>
          <a:p>
            <a:pPr lvl="4"/>
            <a:r>
              <a:rPr lang="pl-PL" sz="2000" dirty="0" smtClean="0">
                <a:latin typeface="Calibri" pitchFamily="34" charset="0"/>
              </a:rPr>
              <a:t>Certyfikat </a:t>
            </a:r>
            <a:r>
              <a:rPr lang="de-DE" sz="2000" dirty="0" smtClean="0">
                <a:latin typeface="Calibri" pitchFamily="34" charset="0"/>
              </a:rPr>
              <a:t>PZH </a:t>
            </a:r>
          </a:p>
          <a:p>
            <a:pPr lvl="4"/>
            <a:r>
              <a:rPr lang="pl-PL" sz="2000" dirty="0" smtClean="0">
                <a:latin typeface="Calibri" pitchFamily="34" charset="0"/>
              </a:rPr>
              <a:t>Certyfikat </a:t>
            </a:r>
            <a:r>
              <a:rPr lang="de-DE" sz="2000" dirty="0" smtClean="0">
                <a:latin typeface="Calibri" pitchFamily="34" charset="0"/>
              </a:rPr>
              <a:t>3.1 </a:t>
            </a:r>
          </a:p>
          <a:p>
            <a:pPr lvl="4"/>
            <a:r>
              <a:rPr lang="pl-PL" sz="2000" dirty="0" smtClean="0">
                <a:latin typeface="Calibri" pitchFamily="34" charset="0"/>
              </a:rPr>
              <a:t>Certyfikat </a:t>
            </a:r>
            <a:r>
              <a:rPr lang="de-DE" sz="2000" dirty="0" smtClean="0">
                <a:latin typeface="Calibri" pitchFamily="34" charset="0"/>
              </a:rPr>
              <a:t>CE </a:t>
            </a:r>
            <a:r>
              <a:rPr lang="pl-PL" sz="2000" dirty="0" smtClean="0">
                <a:latin typeface="Calibri" pitchFamily="34" charset="0"/>
              </a:rPr>
              <a:t>i</a:t>
            </a:r>
            <a:r>
              <a:rPr lang="de-DE" sz="2000" dirty="0" smtClean="0">
                <a:latin typeface="Calibri" pitchFamily="34" charset="0"/>
              </a:rPr>
              <a:t> ISO 9001 </a:t>
            </a:r>
          </a:p>
          <a:p>
            <a:pPr lvl="4"/>
            <a:endParaRPr lang="de-DE" sz="2000" dirty="0" smtClean="0">
              <a:latin typeface="Calibri" pitchFamily="34" charset="0"/>
            </a:endParaRPr>
          </a:p>
          <a:p>
            <a:pPr lvl="4"/>
            <a:endParaRPr lang="de-DE" sz="2000" dirty="0">
              <a:latin typeface="Calibri" pitchFamily="34" charset="0"/>
            </a:endParaRPr>
          </a:p>
        </p:txBody>
      </p:sp>
      <p:pic>
        <p:nvPicPr>
          <p:cNvPr id="7169" name="Picture 1" descr="C:\Users\Pragmaticus GmbH\Documents\PG sp.k\Flyer Bromberg Wasserkammer\Bilder\check val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1052" y="1556792"/>
            <a:ext cx="1873274" cy="1728192"/>
          </a:xfrm>
          <a:prstGeom prst="rect">
            <a:avLst/>
          </a:prstGeom>
          <a:noFill/>
        </p:spPr>
      </p:pic>
      <p:pic>
        <p:nvPicPr>
          <p:cNvPr id="7170" name="Picture 2" descr="C:\Users\Pragmaticus GmbH\Documents\PG sp.k\Flyer Bromberg Wasserkammer\Bilder\motyl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573016"/>
            <a:ext cx="1330647" cy="1874151"/>
          </a:xfrm>
          <a:prstGeom prst="rect">
            <a:avLst/>
          </a:prstGeom>
          <a:noFill/>
        </p:spPr>
      </p:pic>
      <p:pic>
        <p:nvPicPr>
          <p:cNvPr id="7171" name="Picture 3" descr="C:\Users\Pragmaticus GmbH\Documents\PG sp.k\Flyer Bromberg Wasserkammer\Bilder\kl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556792"/>
            <a:ext cx="1016000" cy="1600200"/>
          </a:xfrm>
          <a:prstGeom prst="rect">
            <a:avLst/>
          </a:prstGeom>
          <a:noFill/>
        </p:spPr>
      </p:pic>
      <p:pic>
        <p:nvPicPr>
          <p:cNvPr id="7172" name="Picture 4" descr="C:\Users\Pragmaticus GmbH\Documents\PG sp.k\Flyer Bromberg Wasserkammer\Bilder\globe valv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933056"/>
            <a:ext cx="1489720" cy="1756200"/>
          </a:xfrm>
          <a:prstGeom prst="rect">
            <a:avLst/>
          </a:prstGeom>
          <a:noFill/>
        </p:spPr>
      </p:pic>
      <p:pic>
        <p:nvPicPr>
          <p:cNvPr id="10" name="Grafik 9" descr="Daumen hoc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2204864"/>
            <a:ext cx="324626" cy="216024"/>
          </a:xfrm>
          <a:prstGeom prst="rect">
            <a:avLst/>
          </a:prstGeom>
        </p:spPr>
      </p:pic>
      <p:pic>
        <p:nvPicPr>
          <p:cNvPr id="11" name="Grafik 10" descr="Daumen hoc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2492896"/>
            <a:ext cx="324626" cy="216024"/>
          </a:xfrm>
          <a:prstGeom prst="rect">
            <a:avLst/>
          </a:prstGeom>
        </p:spPr>
      </p:pic>
      <p:pic>
        <p:nvPicPr>
          <p:cNvPr id="12" name="Grafik 11" descr="Daumen hoc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3068960"/>
            <a:ext cx="324626" cy="216024"/>
          </a:xfrm>
          <a:prstGeom prst="rect">
            <a:avLst/>
          </a:prstGeom>
        </p:spPr>
      </p:pic>
      <p:pic>
        <p:nvPicPr>
          <p:cNvPr id="13" name="Grafik 12" descr="Daumen hoc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3356992"/>
            <a:ext cx="324626" cy="216024"/>
          </a:xfrm>
          <a:prstGeom prst="rect">
            <a:avLst/>
          </a:prstGeom>
        </p:spPr>
      </p:pic>
      <p:pic>
        <p:nvPicPr>
          <p:cNvPr id="14" name="Grafik 13" descr="Daumen hoc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3717032"/>
            <a:ext cx="324626" cy="216024"/>
          </a:xfrm>
          <a:prstGeom prst="rect">
            <a:avLst/>
          </a:prstGeom>
        </p:spPr>
      </p:pic>
      <p:pic>
        <p:nvPicPr>
          <p:cNvPr id="15" name="Grafik 14" descr="Daumen hoc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4293096"/>
            <a:ext cx="324626" cy="216024"/>
          </a:xfrm>
          <a:prstGeom prst="rect">
            <a:avLst/>
          </a:prstGeom>
        </p:spPr>
      </p:pic>
      <p:pic>
        <p:nvPicPr>
          <p:cNvPr id="16" name="Grafik 15" descr="Daumen hoc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4581128"/>
            <a:ext cx="324626" cy="216024"/>
          </a:xfrm>
          <a:prstGeom prst="rect">
            <a:avLst/>
          </a:prstGeom>
        </p:spPr>
      </p:pic>
      <p:pic>
        <p:nvPicPr>
          <p:cNvPr id="17" name="Grafik 16" descr="Daumen hoc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4941168"/>
            <a:ext cx="324626" cy="21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/>
        </p:nvSpPr>
        <p:spPr>
          <a:xfrm>
            <a:off x="714348" y="285728"/>
            <a:ext cx="5657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Światowa sieć </a:t>
            </a:r>
            <a:r>
              <a:rPr lang="de-DE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Pragmaticus </a:t>
            </a:r>
          </a:p>
        </p:txBody>
      </p:sp>
      <p:sp>
        <p:nvSpPr>
          <p:cNvPr id="35842" name="AutoShape 2" descr="data:image/jpeg;base64,/9j/4AAQSkZJRgABAQAAAQABAAD/2wCEAAkGBxQSEhUUExQWFhUXGB0YGBgYGRsgHhwaHR0ZHhsaHxwaHCggHyAnGxoXIjIiJSsrLi4vFyAzODMtNygtLisBCgoKDg0OGxAQGiwkICQsLCwsLCwsLCwsLCwsLCwsLCwsLCwsLCwsLCwsLCwsLCwsLCwsLCwsLCwsLCwsLCwsLP/AABEIAOEA4QMBIgACEQEDEQH/xAAcAAABBQEBAQAAAAAAAAAAAAAAAwQFBgcCAQj/xABEEAABAgQEAwYCBwYEBQUAAAABAhEAAyExBBJBUQUiYQYTMnGBkQehFEJSscHR8CNicoLh8RUzkrIkQ6LC0ghTY3Oz/8QAGQEBAAMBAQAAAAAAAAAAAAAAAAECAwQF/8QAJREAAgICAgIBBAMAAAAAAAAAAAECEQMhEjFBUSIEE2HwFHGB/9oADAMBAAIRAxEAPwDcYIIIAIIIIAIIIIAIIIIAIIZYzikuXQqdX2U1V7aesROJ43MPhAQNyHP4AfOALE8NMRxWSjxTEA7O59hWKvNlLmeNa1dCaf6bQmMABpAE9M7UYcWKleSFfeQBCCu10r7E32T/AOUV7FrQgE3bQVMRRBnMtE4JQD4QEvS4JJ1hYLme2Un/ANub7J/846R2zw31jMT5oUf9rxUQUmxSRam8NeIlMtJUQS2g/TQBouG7R4WZRM9DmwUcp9lMYk0rBqC46Rj5wwWl2DEecN0ibKLyZkyW32FFI9QCx8iDAG1QRleC7e4uT/mpTPT/AKF+6QUn/T6xb+B9uMJiSE5+6mGmSaySTskvlUegLwBZYIIIAIIIIAIIIIAIIIIAIIIIAIIIIAIIIIAIIIi+K8XEt0pYrF38KRuo/hcwA8xmMRKDrLPYanyGsV/F8SnTXyju0O1xmPmdPQ+8RWB4gifMWpKzNUPEtuUDZOoA89SzxG9qcesyFmQrKUfWceFwHDHQOTsOppPRFj3imKmSUjuwk1ZSifCNTausQcji0/6SJReaRRXdj61mqQEgak7UhovjSu+RIlFKioJUFAuVDKCQ9WJq7iLciayw0tKNVEAOSpqku711fSKXY7JCWmZ9lAHQkn5gAe8KYjBFaSM6kvTlZ46lY2Wo5QQ4ALkgfo0hwjEotnDi4eJskg8VgZckAkKYDK981rgct94SXIQslIJBGlQB+ET658tV1Cz1hJU5PQiJBAnChH1RnNKOzeseCQfrJb5xJ4nESQ2ZSQVFg5uekclB3aAKljeBylk8hQSXzIJSX3pQ+sIY3hT1SrnGrBz5/wBGtFoml9Yi8dhSfCrKdw34giAM6PahScyZqHykh/CSHpQ0dqt+Uez+N4ZYDvXcfl+Bh32j4fNlpKlzc6NHBd9mAcxSMZKUhRdJS/MAzUPQ9ItGmVs03sz22xGFbu5n0iRbu1mqf4VtmT5Fx01jWezXarD41P7JTLA5pamC0+mo6hxHy3gsYpBdJY2r9xBuInsPxAoMualWRQqFJNUL1Yg2bUaGDjRKZ9RQRnXYf4iCdlkYspTNNETbJXsDolXyJ2oI0WKkhBBBABBBBABBBBABBBBABBBFc7adp0YGS95qnyJ/E9BvEpNukQ3R12n7SysKGUrm6VI9Px0ihIRiOIEqCCjD6Jcuov4lWJq9Dep1rBTsOZi5c/EKKjNIVlLgqS9i3hTZhcuSTSNL4dNkIlqmSypYZ1M5DpplFKAMY1aUVrsr32MJc9GFSEpQSsjmBPK7USmgSEjowiD4hMl4hU9gqYhkygEKSlKpiiCpIVYgEVFwE1iN+IPH5uRKErCCp8wS2fJo7VSL7P8AIR3ZDhy0krJKVSnDGoRZ2AqFOb6xjlkoL8stFcnRPYbs6UnMJf8AxT5+8H+Wl6ZMrsQASzl7XsLLwLHYkKImkKBYPlsWY2rU1q9XERMjGHKp1ju0AFTO5JNCwIrXypD3gvaNIQSqYrKSVIUsJQkiwAOrvq1qdeeMkjVxHXFsruSy38JCfa9Tf9ERDzFPZSqGyU36OPW7s0W+VPlKDTFpSrxAJUBl1anvV4cHhUlRCikqJ1JNR+T+8W4X0yrejOp2BxGKdEoFiWJJJHm/zaLJxHg82XhMkuaszEgJBSUhRrVioGraBzcCpDWlWSWCeVKRc0A94iu0HF0ykMmq1OB0/eMXSUV2UITiasLIlJTiBL/ZJGTMQVqYDmYhySdnrrFJx/bmZMmPh1Hu2ZlJZzrU2uKeUK43NNUVzSFEFk8oogWSPVz5mIcyCVlEtKWJcBOYqJIvoBTbrvFXk7SM3O+ie4ZicRPR3neJBN3qU9DzAaaxD47FYuZMcZlJTRTAlNPKhrFp7McEMhClLHOpnS5ISBYedTEfxvhRcqVNTKWsskKmcp6AlLg2sDF6bL06KovjeLlG+RL+ApYe6raRFcU4v3q3yg8oCya5i1VUtFwRgpglrlqCsn1sxCjWjnRuU67RScVhkyl5SHSFeIfWTu39Y1hCyHYwVKTQua6AW9bGO8MVBLaFQAJsCK6/qse4pAB5bUb2rfq8K4SejKpExylqNop7jcWvtGrjoIU4XNUVLSOYAPsL/J41v4bfEIcmGxS3SeWVNUag27uYT8lHoDvGO8IPORopJBq3WnqPnCK8UUrVqkmvXR/O0ZOOy1n2FBGX/CXtz3yU4TEKeaB+xWT/AJiQHyObqABO5A3DnUIoSEEEEAEEEEAEEEEANOKY9GHlLmzCyEBz+UYJxHi0zG4hU+aHSVABDtS6UCtnYk9Pa1/FftB3s0YSWoZZZCptaFRZkk7JCnMVvs1wxE5SUTlZEBObOSAz9Ga5Idxr5R1Yo8Y8mZSdui5dm5WGnzEzZ6gqcrwII5WSGASmwYdflWG3a7tScMhacNKAUtTZ1SlZU7nmASVWs94t/Z7szh8OEqSErWl8q2Fjs1LAB4k+LYCXPl93Ml50EuUuQCRUOxDh96WjJSjyt7RenR878MK52JC5jzVZnXmJJNCA52/tF4wGDCZmKSokpVNUp6gZnBctbLmba9ReNB4hwvDjDrkS0SkZkEpRLZD5Oa6Ks4FYqXYpasTKWSQyGGUksHd1O1eYGpfzjm+quUua66NMKUVQwlSFTVqlyySjmWtIFFBGQFJJy0cgkAkmzARz2g4YE5ZpKe7UpiQAmxIUw1OUEi75eoh7jsCZOITMw00iZlUllAMmqAAX+qrlIB1I9FVSJrZpqA6lpCmNAGIKh0Z+XQ13jkXs3e9Dfs/I/ZgGTlKhmzE3ck2csa9NQwiSQsjMAvIAOZi3p1/rEjjeHFAypoBaj9TT0sN6QnPwiFpy0B3sP07V8oyUpXZZxSRWeL48d2gZ2IqL0VWuzxEYKZM5iRyvffeuovD3GYfmopRCSKFm2sdLU6w9x4ShKElh9sD6tmHo9W2jdHFPZB4qdl5gC2mtbDQ6mGUidNlEKAyrd0sxtX+lYm8Xh6JZNBrpr0u1YRVhQEvlKd9PTpeNUjGiX4H2jMxHdzC0xuUggBZ2rY284o2LkJGKCpxU5U0zNV60diaMBUWeH2PxqUhWX1t8qUEVzEIVLUUkc9DzF/EAR5HKQ8d+HFKrkW52X+b2qwwExClZEoISkMS4oxGRyQ72sE1uIqOMwErMudKWJiFGyhQE5ioEqqdw20QGISSqpjxc1RQylHKC4S9PNvUxqsNdMnnY/wCHokiXiFrRmYpSmpGUHNWmrt84r6Q5AGphwpZyNo7/AC/rDZKXNDWJ4iyX4bhMrLBGZyKpURav96NEItdSfP33i5cMmd2hagASDlD6s2zs+/QneKpjgnOsj7VBtuIw7bLivC8cqWoZVEFKnQXYgguKx9MfD3tSniOFTMLCahkzk2Ze4Gyrj1GkfK2ZjFy+G/ao4DGJWpX7JZ7uaCfqk+P+W/8AqGsUkiUfT0EeJU4cVBj2KEhBBBABEX2l4sMJhps8/UTyjdRokepaJSMt+M/ElHucKir/ALRTPeoQmm/P7CL448pJFZOkZwkmcTMWVFSlFSiKqJLuWezkDS4i6cD7KKmTEpzAIXLKi6uYBQLMlyDXU9a71Lh8vlIdiLnYOCR5+dntGt9gsOnIqYCpSjylSi5oTStQAGvU+QEdeaTS0ZwRK8F4YZEsS8xIlhh1Dk/cwrtDuZi+8KpfcqUhikkMxpUByNyPQ+ceY3FmWQ7MXN2szB/X7obcA4vMxC1HuwmUkMC5JK6ONqVHmI49vZqNcFwBSQgDNKASUqIyKUQXNXBSkfw1LxmHFJYkKC8NMX3OFxiQtT3AKSHyUCWKgx8QV5xr2L7S4VK1SlzkpV4S9nIpUhvwjKEcLxDzcCU55SwqckkocKYqBBSSObwtq7jV5ptcvWyLXRcP8OVOxOdMyWZQTmMxgQRcAgmgLiurQ4xOK5cucqCKOAKhncB7vUdB5iMswE84jDZeQTcOcyUBKn7lxm5q5gFaEuATfS+cBx8g5ZdMhArXxNUh3o5ys5PLHHKHH4msJ2yycJ4uJ6VynKlpSCCoAA0DF0hrkH1ENZspfP3hTUMWeidamEMJO7mfUpImzBmJSoB+ZwCRysHbd2eohj8RFf5QSvMlSlKKegYAlrhwWiceJ5JqJMp8Y2RieJYZBKCvOCsklKRsL81ugGoh5hZeHW686SCCTmJApqS/UaUfWKcMEFqZLOWOY0hKbw+alBmFCkoslRBZRLsAptWvaPT/AIeNeTi5MsMrjPOpCJWYAFmBL2qALDr1hWcr6RhVqSgqWpgJVRzCqnbRhTd4f8Eny8Fhppn4iWsrRm7pLEpWx5QQWJ3Asam7xXOEY+WiaZcrMZc4BSXqpExqpcXDAB70jKcErlFdE1RVOI4pRmFSjVSjnSE5WV9ZLXo7NDXO5caWie4jh0rmTsstpctWR5RAYakoYlZctS5EQMwFByrBBFx8/wAo7YSTRVNN0Ipcv+MJYiXY1rvDrvS28NinQf2gyyEiHEJS8OVFk7t0hRczTSEVHb+8Zssi3qwAw8hSllOZdaWo9AfIn5xTcUQVKIsSYXn4kkJSScqaAHR2cfK3SGizGCjXZezlKQxO3zL29nhNSqv1f+kekw4GDJTmFekVZJ9FfBntEcXgEoWXmSD3Z6o/5Z/08v8AJF9j5y+C/Ffo2PSgnknju1DrdJPUKASP/sMfRsYssEEEEAEYF2u4oZ2NnTQCyJhQL8yUKyBiLCh28UblxXE91JmzPsIUr2STHzfIzr1LkVGjkqFvIEx0YF2zPIxxKQpVATzqAUydTa3yEaX8M8Tl76Qs86SJjah+Ug72SfM+cZzwWYqWUqcOTQqNBUVt+6R6jyjWuzwlhJxJQBMmqqpqkKIbxAEBstGHhJasaZ38aK4yS7QT0hDKo7B3ZnUkB+jn74onG+NTVJErDrIyqCQlJAKlXJ8VUixJo6g8XTjuIeTNKgHlsQxfZjXX3tGaYjjPdKm8oScssJdIcJSASGLh81P5auRGWKN+C8mRnE1zMxzTOdRUoKYVDMFAvTP8wxq8R83jk1QSDMWCkAAhRADEEMAWd6u2g2hwqdnyhSTMXmdRBKipJZw7u9W0ZtTDefh0EBSA26DVtjmer3OxPlHbFJqmYN+hzwsHvDOokrcCj3DGgs7+V4n+GKT34ALoISwAe5cJJBuCcsI9i+BKxWICSeRPNML2Gg9a/fpF0wvY3ulsgKVZ1nKK2JDvUh6U+Yjh+sjHSXaNMXK7FuO4XNKdJSEugs4JKkKBfq2r/ZMV7H8NWJhDpIQAwokEF1codqVpuDFqxvChLAzTCAkUKsrEAVHn7wxVhgVoyMpSbhQplOjgublqPaMMD4S36NMnyJfs3waWiSlS0pUcyik0IrR6BnLeloa9re1MrA5JapWfPUIDAMDVnDEu1OohKRizhiUSUqmBNHykDcsMzE1HNtSOsZOClJUtCe8VSv1SBuNvaLzkk7eyt60ZBxfEibNmLSkgKUVAagE2rX8raQ74dwRSi4mpaxCHUmlw4I02e4h32mnd5PW7Mk5ABYAE093rEZhMWpCwUtRST0oQfalekd7UpQVOjAtGJwk6XMWFywpEyVlUkJCHDEUAoCB5MyYo+PMoqCUgpKfGo7/wM7mltrVMbDOC1lUyYlCUtyuquQhzbUF2L72vFI7bgk5Bhk5EghKw9nFtuY/oRzYsjumXeFJ8rKUcMcgmEEy3Zxuat7Vs0M5in6RMYbA56zZhSbKzFNKtmci1h+MNsZw8BeSVMRNBeqVCgFyXYD3brG33Yt0TTIuYBCZpDnESyCQdOoP3UhqqFkoTy6mEVQsqOUSiosP6eZ6RRlhIJtDlWKKAkJ1AL+g/rCSj+ulvyMdSxmyufC7j3IjKRZDtOKWhaJieVaSCktQkFwr0LGPrPhmNTPky5qfDMQlY8lAH8Y+ScbPBDUYEW2aPo/4TYzvOGSQ7mWVS/QF0/wDSUxkyxcYIIIgED25xvcYKdM2yj3WkH5ExhWMWtIkqICQUlSWfwg5WJufDWv1idY2z4ikfQwFNlM6S72YTUEv0pFT41wRGIlSe4yA5E5cz/wCXlJTrua3fqxffFJR7M5KzNEzgwahDk6Oa7aMwo0W3gfbVcjDiTlSAAQhTEs7liAa1dj1tSI/hPDZcqYqXiZC3zFlgKIIcDKA4Tf61WdmtBxfs2sJE2Ul0Ek5QOYDMAGAFaFNnqD5DpbhJ0zNKS2iTwfaBa2VOAUhRSFpSXBSCNHccr39XeIjG4KWtWYKRmIH1xlNQl8vjFAKMBWhOqE7hygDkRNI+tmQUsLBgauQQ3Wzw2TwpZoA/8wL1ajGtdtjFlxT0w22CpvdEHkChVkgMGJ5SxrX7hWPJOIKlpzF3P8oB0uGH3AmEU4ZZCi1Es56Gn3x6iW7AXLCtBU0vYWr1i9lDaexuKkICpMoZcxzpOigwHLrtQ77NFqzRguD7RLkyjJKEKS7joqtXatz996xbl/EYs0uXpqSeZi5c6AsbWfzjinhlejeM0XzjHEpElH7dTAjYl7DQbqEQ3GZUqVLE9JZLMkg1INeXfU1d+gaM74xxydPUorUkBYINjy5gQkMf3Uvv5Qti+005chMlakpQBoKqa1Q/uGER9jocy34zHKMlMxEyYxcXDAi/mGOjs3QxH4niKZLd4rLOypyvSi07mmhHRvQ1HhvHxh3UEBaizZrBtep8/wC0bxXjq56s8wAndNKCzj8muYpL6Zp3FWV5Ic4zDrKzQgPdxv0vSGnF+HzJB59SWLuCBtFg4LME5CCC/MAxZwQxPmxr/MNIb9tZ7KQhwQlI2fq5u7vGuHPOUuLKtURsnjEtMshSVGY1FEggVSWa9cod6MlNIlu1nGETcDLDhUxSgaaXJH4RS5ivOOWKgANLet41ljVpllJjRSt4SVM8ofYfhy5uYgjKmpJoPJ9yWAHWGs/DLSAopLEO/Q/2MOaurIo8RhVrqlKlO/hD0FzT0h7w7ASykrnLSEpCXAckuSwYVCtG6DzhFfEEoWFSULQQ1QupDVDBP2qvW3s44PxTulrmEZgosoZavooUvdwWoHc2jKTdF1QtiuzZMszE8pckIOz0q5+q24eIPCpfMl2s7M6qhgHbVtdIsnFsdMlBYllRQq7iqKVsaAir9DFSmKc29rREba2SxYNLd2J9CNP6w3UzgpJH4eRjgmBqRDRItMRqa5o3r4DTnwk9Du00KHrLQn70H3jDZEoKQXNqtoC7W3p90bB8AMTm+lgUAEkt1PeP90ZMk2CCCCKklL+Lxbhkw7Ll/wC9I/GMuxPGFSlzUpz5kpRLlqBbKhIICd28JbXWNd+J0jPwzEgaJSr/AErSr7hGIcexYmLcJABamuYJAJ8i4jpwpNV++DKemWSR24C0lGLlCaliQAzpL9enWJZXGcNJaZJU9EoWguQXZWd6OqwpsdozMOASLHT2j3DTjYAEmgcfr9GNnhVaKKbNKk8RGKKghJWA2SXmSnmIJLgByA5DbJsDC2LzSDKTNMjvVEgBSEsmXqPC4Q48RuSYzzBY1cs5kKyqIIpdiCCx0LE1vHk6YqYXWoqLfWJJ3b3J94j7W/wTzNBGPwzpAlyFS0HKUAKJc3IJUE1UavVgTU0hsUSZxnJkSAkNlSF5cqSHzzErIzUoyCWIqyYpGDlpILhRszFgPP8AVgYl0zpQSe9XMJVyoRLTVKQXBJVQPy0FaOdBEPHXRPKy2YDhuClJVNmBCktRShRdnGVxzZmbKANDeGnaPtRJXJCJUmUha2BJSBl15SwemYPSpYAxWOJ4yWqXLloQvKggkFnfmoCDQArNK1UYZYxaaAFyBcPqQT+XpBY92w5a0e4vEBVgWAPneGmGXdn2ZokpWCTMlAoUDMYHJ57UqwDmvQPDBOGWJndgsp2JzNUV9W6RpyXRShrPmEhqx6kDKSVczgBLGoq5ewZh79InE9icUosEC7Xo272uCGd6VFo9x3Y7ESpaVFILhyApPLTwkE11qHG7RV5I+yVFjLgHFO6naqSakUZxUKL2YA1i94FWFxJ70oSsFxmZVLXSbHy36xloKkk72NWpr5xYeGidiJZMmWgTEEOtKgklIFAUZrvXMAHjLJDdotEkONcHQtZMoJQCrKhJVlzZaEpSQfb84jsLwmYhaswQAihzG5NgKbkQ44XOk4hb4sKlLloSJZcpD05v4nYgM1bGJLjxWmUtwCtLkFLgkAEg/ID10vGU5yUeJPG9kUE/twlgCEvWgISWIoP3VV/ejwSkLWXSFurlcEuH18hrrV4VxieRIVVRHKwYuSVKJGiHNvKFMHw5WXMSEMdaW3jk3ei2xviMAhxQAISyWA13DfpoY4kJUCgM6fCTWocVFj6wtPUFlQBICRV7EOM1Ra4NfwhjjUpCvEQp7VfKWqWdrnrTyi6vuySO4ziJveJK1ppYpoOtPkX+6IU67RPY0k1UBSvqdWcwymSQsNrofkx9xG0claZBFiPSoMwGrvHU2UUkg3hIRp2Se96Q/k36+fvGy/8ApzQf+MOn7If/AKfmIxdQjev/AE9Sf+FxS9DiMo/lloP/AHRnIk1eCCCKEjHjmE77DzpX25a0+6SBHzTh1DMgqJDZcxLcpSNjQ+EitHUHj6kj5s7ZYL6NjsRKsM6in+FZzJHsWjfA+0Z5BsllIKVEpNFy0tykKyg1elHO3pDbKxv6gw44WhKxkUpgklQbUlJsS9MyQ46vvCOIITXLylyAWofMHqHFo6V6Mmh1h0mafCCmWkqUxZ0jr5Mw3fcmG5SpbMHBokCtQA/4PC0hinNYMygAHr0IbT7olBiw6lzGGZ1JCdShIAFHNRShA/Z+TS5UEhvhOJLSgyyFpdlWuoEEKNHZw3SsciSfFnBcKzi5YAqUK1okO4fSOcbIKDmWQoEJyMQcyaB6UtCuFcKZJ5QvlVlBALjKtIZzevkL0Bi0laJEcNjApAQEcoJIqCogmmYWJG43O8ITi6gAnQAh9RfTXbrEpL4ZmSClIKyzLSeU0zaUSXyiz6XLlTCcRkpS6ZQ7xKQCpZJy9SPqinW7VF68/SJoh5WPUicFEsUkUDeFNkgOKNR4nuCdmZ0ycmYWSkGrKBKQauDZQ8ib9Yjp2OmLRkMpAJcZk18V2qbvp6Q1RxPEoQkCbMSh2DmgLW6sNKxDtrQWjQsR2il4XPLo6EpNS6lqLgJLVzUFahoh+OdppilGg7pxlYE5r0OhGZvYRRPpSy5USSVZydzvSJrh+GXPmAzlKSDQEEAuHokCzMCRR3F4zeNR7LqTZxxbiaZymmB0oACQgAB2s+V2DNrElw/jyZUnLJkgzDMccpLigetXKWFCWzehSx/A+4UmXKJWpYZJU1zR2FmGvQ0tDnA8UkSE5JgPfglBCWcvsduukQ6a0FfkU/w2VOyzZ7JmrfkQWc1ZLnVvuuGhxjaIUnNlYNmuz3DvsT84TwctHeTJq086DRiSB4qggVe1vq9YgeP8QK80twEg33LHMlntYgtTL1jnmyw8wyu8WZhUAH5UnYNoasX03EK8QxCjKSz5XBJCXNSaFrem+kQUtQoc6QoKplLgCxvQ6EeRjtWJVkZeVSVfVPqygRW8UIs6wbLmSx4SpwX2q9NS+7ffC+JQJaXWqtgQASWJavQf7oipy1ISmYCzuKBmuCx8vZzaHXHZiiUkl0EfswBp1fo1YeCURc1bkvv+NPwhKXMdQ2eHIwhIC1HyG/6H3w1nqyFJYEbB9Kee8CBXiMgzqpDkBif6xD90RekTqMTkl0NSpz0oKeb3hJaRkD1d36D9fdF4zpUWqyDUlz+UfSnwVwHdcKkk3mqXN91MP+lKY+b0ySpeVAdRLJA1JsPWkfXvBeHjD4eVITaVLSgfygCLSYQ9gggipIRkHxv4O0yTiUjxpMpf8SeZB9QVj0Ea/EJ2y4J9Mwc2T9YjNLOy01SfenkTF4S4ysrJWj524coVJb95JZjZwobM9d96AvsZjgxSk5kki75gzOo25mSkE2LJauaINSCFEHkU5CuhFw3teHgnkpyMF7ULh3Bb2etax2UZIX8IzA5mNcwPlexuPcUjtM0hHKOUnmSHu2gzafnpBwxJCCruxMlvlKCaa1Sp3SXq37woYJ8kA50iYlTgg0UAQKkFNFFwdmq9RE2RRzJ4cSFHMEkHwzBU3q3RjTrrCyMctBSXzJBoigBFQ2YHR6Gt4ZYqdNTyrUSCGYmjdEvT86wgZmhAtS7+fvE99kDzFY1dgq4CV0bM1swsSLP0BvDNCiFZgTm6XgpakeZmNwT5/lDQJLC49WapdiCEtzE9PPobtQmHeJUial08qnYgE2Yqq7OdwPwJiEWotQEEGhc+w2iRweKkzMvfO7EFTOptGPqTY1jOXsujrEyJZQkJCwoEhdOY7G9bjavmI4wEzulEtyvUUoRR6lix1ESEwSEnKZ+YAMXICsv8W4cliPrEOXhDFmUCSFKWVNexAJqBXM52ILixq1OXgmhHBYxWZKwpaglQPMqgLANX91x5GmsMONEqnTSTUfvE1oCATU6w6k4lICknKHDigBCnF7dKsD6M7Xv0qmy1qSDmBQoc1xTNUk2KTXY7Q8gmuF8RPdqE3M4AKibZUgsLuXs/3xDYuYFhwwdROl9X/XnEmOIoUQnwkJCBW+XUuasQ96hXQxGcQktzUYkCjah9anUX0jjmmXa0JAgX1rtp09Yf4PChbAvbSoDjlcxDTZwem7Q7QpRdg6SAkk2TWiqH19DFUiojjFqs7hJLm40cbf3j3FqUV5y1WI8mcemnvDheDVnKKWcHQszkGj6w44hw7KhJzOogBtXq7dAIlImhhicSoipH6e0cSE5gVEUBd9Cotr6v6Q4lEBCkrAYBxSrkU1hAroAnlSE2B1a5a5d/YbQbolKxCaGAH66fdBipjIL3ZhCsxLqDfVT99vv+URWPmkrbQQxq2aPSLd8H+DfSuJSnHJIBnLpR00SD/OUnrlMfTMZv8Dezv0fAmetLTMSc1RUS0uJY9aq/nEaRGj7KhBBBEAIIIIAw34w9lzJn/SJY5JxdVKJWKq61Dq/1eUZ+GCQxo/MNjWm9vS3kPqTjXDEYmSqUsUUKHYixHkY+cu0/Z5WDnKDES3yqCfq9OosR6dH6sWS1xZnKIywswgkyypIVqCRpUN6mtWhWbMmLQTnLFTqdVS4IGZNeZiz/AIu0YtSkHITRwoFrijKTs4AvDpaD40LrSxA5aEOPEDUFzd9zGzXkqj2WiZmUQotqASogWKim9fICPJgd8wctdJ9jVVmFqdIcSpZU9WL3AqHI0AqaguSLHyjyXmUoJAzvUhQIsXJ2cgmgd3eutbFHH0cEUVcOKbdd6dbwkuQQSCkhjr9z29tofoQFgEIUlVeZeUHK5BzF8xAISNNWeFsPLS+VZzO7JbmSA5A0+rWvQ1pEchxGUrCFXhUAXZuun4e8Lnhc0ByA+rO9x0vQ/polhwqWSSCQQAxBNhQumhAd7abaq4RLEjMhbAWdw7EHKSSLkUOo6xm5luJBJ4XOU1S38R+V9X9Ek2hvPwsw0cbczODsVKT03ixTZslBspKuig4DNVrihve1SWiNn4mWdJiToQQUu9AWIZyBQpSKwUmKRB4vCTkkFSQl9vwf322hvMUpB1Cr+unSJmZNT4QSk2BDVHoBr+I6xyiQA7FJB8gRUNd6eb2EW5+xR5OxwMtM7K635qaitWFixG7G8OxiM6Er8lDzFtOvy6xXZiinlFACTXrRv0/nD3hHEEISpKwzknMOrUOulCIyyQ1aLRfhnOMwhS5aj3HUA2/Vo7w8xQoDcN6foxMYWUgpzIU4tcEOfK3rDDEyFUUQyrAkktcBzqCz+nvyk8PQvhkFSkJWzWBc3cEGp2DR5ik5qg0S7Cr5SWodRd4aIWFBlHmAff5ikeT56yakkfd+hSJsHa5Qy8x19zp98cKGUO1yPRqD9dY7Wtgwv+jDeeQBsB/f8YzbbNkkhGfNygrpRifM0A9Ic9hOziuJY1EmuR8847SwRmD7q8I830iGmqVNUEpBLlgNyem5OkfSfws7HDh2EGcD6ROZU47U5Zb7Jc+pMdEVxRk3bLjKlhKQlIZIAAA0AoB7R3BBEAIIIIAIIIIAIrHbPs/9IR3iEgzEiqWHOmvLWjhyz3qNXFnggD5w4lwNAS6XyVYgEqkqe4Sa5PtIulqRWZoMpRCmrcaKFqPpqNQ0fQXbPsuV5p+HSO8utGi+oYUV9/nfKsVw+ViQcoyrQWKSA6T0b5VI9qb48rXfRRxK5g8QMolhICyTmCicp0FBqQpVCGru0Op+Ooy2KbBBLEHQgiqgDQA6K94XF4eZKUywpJ33FqeVRC+Dk5ylxmdQA8Th3sBUhh/eOh12V2SMvGKLFJSWVZhQVrm2tcUoNIEYtbEBaQ2yEmr6tTZntSsccR4IqWl+WYj7Qf2p66g+sNcJJJtLlrLgBiofc3T+sU+LWidjjEY/N4gAUjQgEMBZg+5o3ivrDAlQJZeXTlJcjZ00NOv1TEtieH4kpGWSiWHcOQaaVIcH5wj9AxBsmWDYqJBHzBAtt+LwpJChscfNDDvQoA1CzmD9b+4JqdIR/wASmp+sqnVwwajHy31h0cHNue7BrTKOtXuDUsz2ENZpmpFSkvuB8mBhaAhO4ipTFTEg+Xszb/Lzjn/EVNcE9Rb1/tHKsaWZaQoO9Sa9H/KGxUk2dN6X/r7w/wAB0ZxJgTiG/OE1SVCptd9ITBhoE52amE4hOgIVm2IYirUNSIsWJWkIKVVvmOuWpf0B+cQ/ZaTllzJpF+Ub0uR6v7QtxXEkslLMfEae3lf5Rx5WnI2iqRGyC7moeHSJwYg+nyhLIaPUnSPVymLKNbkNZt/yHvGYYuiRylaiEpAudfKGKZInksSECj/qjw7x+FM3LmW6Q5OjDQAbxoPw37BfSMs+ejLhU1Qg3nH7Sv8A4/8Ad/D4tIxSRVux58JOwgBTjZ6KCuHQoVNG75T9PCPXaNfjwBrR7EgIIIIAIIIIAIIIIAIIIIAIovbnsCMSr6ThVCViwP5Jo+ysb0HN77i9QRKdENHzvNxoz9xjZRkzklsqxR9wqoY+bHQmIbiPA5kpRXLJUiquVgpJqaAEP6f1j6H7Tdl8Nj0ZMRLBI8KxRafJX4WMZXxjsdjeHuUD6VhxYpBzoHUVoBqHFPqxdS9Ef2V7h+OmTJY7uYgrDhQLhRpR7VtpEXxXiBkzP8vISLgEAnViCx9ome7k4ghRQUzBrZW1xcedI6n4NbZFZZ0s6TLjatX/AFWITSZJHJ7QKWAAxBIv4hbU0Me90tTEk0DqFdLMB+vKOV8FQgvLEyWo2PiD6WcjW8OMXOSZZCm71A5VM1emv9jsQJteANsfi8odgBYUqbCnq59t4iMZiEZiFOVaufYUb5GJntFLy92tIDSyVHzykp91AD3iuSsAompOYgLdjY1PmainWLRqrIY3nEPaEiImzwBWXMSkC1TbdyaP0hmcVKEsp7t1/achq3YGsW5+iKGUiapB5DcMRoehh1isCFhK5YKUlWRSfsrrboQH1Z/SCdhZYAIWCGc1D9aXGuhiz8MwhlSecZlLWFBKWptW9gHMZyl5JSEMcyR3YLJlgU3L/NgfmDEfLm2JYMzncgfcOn5RI4jCLKSVh1rIoLgD7v6xA4yYoKKQEj1BPsI5+LvRpeh3ieLZAWACiGdq+mghhLKpq0JlgkktmrU9Az0f1J8osPZr4f4nGqBQklJ8U1bpQPVnUR9kN1aNx7G9gcNw8ApHeTmrNUKjfKPqi/Wt40SSKFX7DfDaiZuMTQMUyTqftTPlye+w1MBo9ggSEEEEAEEEEAEEEEAEEEEAEEEEAEEEEAEEEEAQHGeyGFxDqKMi/tooX6ixincS7C4mXWUpM5O1lexp841CCAMMxUmZKVlmIKTsaH53hFWVVCxfQxu02WFBlAEHQhxERiuymEmVMlIO6XT/ALSIAxzE4NCkZVJGVm8hFdxXGUyiiWBnygDNlYsG0YbA02jcMT8PcOoECZOT5KT+KXiJxPwmkKIV3pJFipDn5KEWTXkgzTCJEyW1SkknwkEElyQd3r5wl/gaCTnGcHclx6hi3rGsS/huNcQW6S/zUYXl/DbD/WmzleqR/wBsRYMlk8IkILiWl+rlv9Tx7NxEwqySpZWs7B/YPmPoI2vCdhcEj/k5z++on5O3yidwmDlyhlloSgbJAH3RBJh3Dew3FcUedMvDyzcru24RUnZlZYv3Z34XYTDkLmviJgaq6IHkgUbzeL1BE2DlCAAAAABYC0dQQRACCCCACCCCACCCCACCCCACCCCACCCCACCCCACCCCACCCCACCCCACCCCACCCCACCCCACCCCACCCCACCCCACCCCACCCCACCCCAP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35844" name="Picture 4" descr="http://data8.blog.de/media/269/7044269_06835a3a49_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01341"/>
            <a:ext cx="3571875" cy="3571875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283968" y="1196752"/>
            <a:ext cx="453650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Nasza światowa sieć jest </a:t>
            </a:r>
          </a:p>
          <a:p>
            <a:pPr algn="ctr"/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Twoją korzyścią</a:t>
            </a:r>
            <a:endParaRPr lang="de-DE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de-DE" sz="20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 smtClean="0">
                <a:latin typeface="Calibri" pitchFamily="34" charset="0"/>
              </a:rPr>
              <a:t> Międzynarodowa kompetencja</a:t>
            </a:r>
            <a:endParaRPr lang="de-DE" sz="20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 smtClean="0">
                <a:latin typeface="Calibri" pitchFamily="34" charset="0"/>
              </a:rPr>
              <a:t> Najnowocześniejsze rozwiązania</a:t>
            </a:r>
            <a:endParaRPr lang="de-DE" sz="20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 smtClean="0">
                <a:latin typeface="Calibri" pitchFamily="34" charset="0"/>
              </a:rPr>
              <a:t> Wsparcie każdego rodzaju specjalisty</a:t>
            </a:r>
            <a:r>
              <a:rPr lang="de-DE" sz="2000" dirty="0" smtClean="0">
                <a:latin typeface="Calibri" pitchFamily="34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 smtClean="0">
                <a:latin typeface="Calibri" pitchFamily="34" charset="0"/>
              </a:rPr>
              <a:t> Sieć partnerów produkcyjnych na całym</a:t>
            </a:r>
            <a:endParaRPr lang="de-DE" sz="20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 smtClean="0">
                <a:latin typeface="Calibri" pitchFamily="34" charset="0"/>
              </a:rPr>
              <a:t>    </a:t>
            </a:r>
            <a:r>
              <a:rPr lang="pl-PL" sz="2000" dirty="0" smtClean="0">
                <a:latin typeface="Calibri" pitchFamily="34" charset="0"/>
              </a:rPr>
              <a:t> świecie</a:t>
            </a:r>
            <a:r>
              <a:rPr lang="de-DE" sz="2000" dirty="0" smtClean="0">
                <a:latin typeface="Calibri" pitchFamily="34" charset="0"/>
              </a:rPr>
              <a:t> (</a:t>
            </a:r>
            <a:r>
              <a:rPr lang="pl-PL" sz="2000" dirty="0" smtClean="0">
                <a:latin typeface="Calibri" pitchFamily="34" charset="0"/>
              </a:rPr>
              <a:t>dla zaworów </a:t>
            </a:r>
            <a:r>
              <a:rPr lang="de-DE" sz="2000" dirty="0" smtClean="0">
                <a:latin typeface="Calibri" pitchFamily="34" charset="0"/>
              </a:rPr>
              <a:t>Pragmaticus)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de-DE" sz="2000" dirty="0" smtClean="0">
              <a:latin typeface="Calibri" pitchFamily="34" charset="0"/>
            </a:endParaRPr>
          </a:p>
          <a:p>
            <a:endParaRPr lang="de-DE" sz="2000" dirty="0" smtClean="0">
              <a:latin typeface="Calibri" pitchFamily="34" charset="0"/>
            </a:endParaRPr>
          </a:p>
          <a:p>
            <a:endParaRPr lang="de-DE" sz="2000" dirty="0" smtClean="0">
              <a:latin typeface="Calibri" pitchFamily="34" charset="0"/>
            </a:endParaRPr>
          </a:p>
          <a:p>
            <a:endParaRPr lang="de-DE" sz="2000" dirty="0" smtClean="0">
              <a:latin typeface="Calibri" pitchFamily="34" charset="0"/>
            </a:endParaRPr>
          </a:p>
          <a:p>
            <a:endParaRPr lang="de-DE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/>
        </p:nvSpPr>
        <p:spPr>
          <a:xfrm>
            <a:off x="714348" y="285728"/>
            <a:ext cx="5657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Partner </a:t>
            </a:r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dla małych i wiejskich obszarów</a:t>
            </a:r>
            <a:r>
              <a:rPr lang="de-DE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 </a:t>
            </a:r>
          </a:p>
        </p:txBody>
      </p:sp>
      <p:sp>
        <p:nvSpPr>
          <p:cNvPr id="35842" name="AutoShape 2" descr="data:image/jpeg;base64,/9j/4AAQSkZJRgABAQAAAQABAAD/2wCEAAkGBxQSEhUUExQWFhUXGB0YGBgYGRsgHhwaHR0ZHhsaHxwaHCggHyAnGxoXIjIiJSsrLi4vFyAzODMtNygtLisBCgoKDg0OGxAQGiwkICQsLCwsLCwsLCwsLCwsLCwsLCwsLCwsLCwsLCwsLCwsLCwsLCwsLCwsLCwsLCwsLCwsLP/AABEIAOEA4QMBIgACEQEDEQH/xAAcAAABBQEBAQAAAAAAAAAAAAAAAwQFBgcCAQj/xABEEAABAgQEAwYCBwYEBQUAAAABAhEAAyExBBJBUQUiYQYTMnGBkQehFEJSscHR8CNicoLh8RUzkrIkQ6LC0ghTY3Oz/8QAGQEBAAMBAQAAAAAAAAAAAAAAAAECAwQF/8QAJREAAgICAgIBBAMAAAAAAAAAAAECEQMhEjFBUSIEE2HwFHGB/9oADAMBAAIRAxEAPwDcYIIIAIIIIAIIIIAIIIIAIIZYzikuXQqdX2U1V7aesROJ43MPhAQNyHP4AfOALE8NMRxWSjxTEA7O59hWKvNlLmeNa1dCaf6bQmMABpAE9M7UYcWKleSFfeQBCCu10r7E32T/AOUV7FrQgE3bQVMRRBnMtE4JQD4QEvS4JJ1hYLme2Un/ANub7J/846R2zw31jMT5oUf9rxUQUmxSRam8NeIlMtJUQS2g/TQBouG7R4WZRM9DmwUcp9lMYk0rBqC46Rj5wwWl2DEecN0ibKLyZkyW32FFI9QCx8iDAG1QRleC7e4uT/mpTPT/AKF+6QUn/T6xb+B9uMJiSE5+6mGmSaySTskvlUegLwBZYIIIAIIIIAIIIIAIIIIAIIIIAIIIIAIIIIAIIIi+K8XEt0pYrF38KRuo/hcwA8xmMRKDrLPYanyGsV/F8SnTXyju0O1xmPmdPQ+8RWB4gifMWpKzNUPEtuUDZOoA89SzxG9qcesyFmQrKUfWceFwHDHQOTsOppPRFj3imKmSUjuwk1ZSifCNTausQcji0/6SJReaRRXdj61mqQEgak7UhovjSu+RIlFKioJUFAuVDKCQ9WJq7iLciayw0tKNVEAOSpqku711fSKXY7JCWmZ9lAHQkn5gAe8KYjBFaSM6kvTlZ46lY2Wo5QQ4ALkgfo0hwjEotnDi4eJskg8VgZckAkKYDK981rgct94SXIQslIJBGlQB+ET658tV1Cz1hJU5PQiJBAnChH1RnNKOzeseCQfrJb5xJ4nESQ2ZSQVFg5uekclB3aAKljeBylk8hQSXzIJSX3pQ+sIY3hT1SrnGrBz5/wBGtFoml9Yi8dhSfCrKdw34giAM6PahScyZqHykh/CSHpQ0dqt+Uez+N4ZYDvXcfl+Bh32j4fNlpKlzc6NHBd9mAcxSMZKUhRdJS/MAzUPQ9ItGmVs03sz22xGFbu5n0iRbu1mqf4VtmT5Fx01jWezXarD41P7JTLA5pamC0+mo6hxHy3gsYpBdJY2r9xBuInsPxAoMualWRQqFJNUL1Yg2bUaGDjRKZ9RQRnXYf4iCdlkYspTNNETbJXsDolXyJ2oI0WKkhBBBABBBBABBBBABBBBABBBFc7adp0YGS95qnyJ/E9BvEpNukQ3R12n7SysKGUrm6VI9Px0ihIRiOIEqCCjD6Jcuov4lWJq9Dep1rBTsOZi5c/EKKjNIVlLgqS9i3hTZhcuSTSNL4dNkIlqmSypYZ1M5DpplFKAMY1aUVrsr32MJc9GFSEpQSsjmBPK7USmgSEjowiD4hMl4hU9gqYhkygEKSlKpiiCpIVYgEVFwE1iN+IPH5uRKErCCp8wS2fJo7VSL7P8AIR3ZDhy0krJKVSnDGoRZ2AqFOb6xjlkoL8stFcnRPYbs6UnMJf8AxT5+8H+Wl6ZMrsQASzl7XsLLwLHYkKImkKBYPlsWY2rU1q9XERMjGHKp1ju0AFTO5JNCwIrXypD3gvaNIQSqYrKSVIUsJQkiwAOrvq1qdeeMkjVxHXFsruSy38JCfa9Tf9ERDzFPZSqGyU36OPW7s0W+VPlKDTFpSrxAJUBl1anvV4cHhUlRCikqJ1JNR+T+8W4X0yrejOp2BxGKdEoFiWJJJHm/zaLJxHg82XhMkuaszEgJBSUhRrVioGraBzcCpDWlWSWCeVKRc0A94iu0HF0ykMmq1OB0/eMXSUV2UITiasLIlJTiBL/ZJGTMQVqYDmYhySdnrrFJx/bmZMmPh1Hu2ZlJZzrU2uKeUK43NNUVzSFEFk8oogWSPVz5mIcyCVlEtKWJcBOYqJIvoBTbrvFXk7SM3O+ie4ZicRPR3neJBN3qU9DzAaaxD47FYuZMcZlJTRTAlNPKhrFp7McEMhClLHOpnS5ISBYedTEfxvhRcqVNTKWsskKmcp6AlLg2sDF6bL06KovjeLlG+RL+ApYe6raRFcU4v3q3yg8oCya5i1VUtFwRgpglrlqCsn1sxCjWjnRuU67RScVhkyl5SHSFeIfWTu39Y1hCyHYwVKTQua6AW9bGO8MVBLaFQAJsCK6/qse4pAB5bUb2rfq8K4SejKpExylqNop7jcWvtGrjoIU4XNUVLSOYAPsL/J41v4bfEIcmGxS3SeWVNUag27uYT8lHoDvGO8IPORopJBq3WnqPnCK8UUrVqkmvXR/O0ZOOy1n2FBGX/CXtz3yU4TEKeaB+xWT/AJiQHyObqABO5A3DnUIoSEEEEAEEEEAEEEEANOKY9GHlLmzCyEBz+UYJxHi0zG4hU+aHSVABDtS6UCtnYk9Pa1/FftB3s0YSWoZZZCptaFRZkk7JCnMVvs1wxE5SUTlZEBObOSAz9Ga5Idxr5R1Yo8Y8mZSdui5dm5WGnzEzZ6gqcrwII5WSGASmwYdflWG3a7tScMhacNKAUtTZ1SlZU7nmASVWs94t/Z7szh8OEqSErWl8q2Fjs1LAB4k+LYCXPl93Ml50EuUuQCRUOxDh96WjJSjyt7RenR878MK52JC5jzVZnXmJJNCA52/tF4wGDCZmKSokpVNUp6gZnBctbLmba9ReNB4hwvDjDrkS0SkZkEpRLZD5Oa6Ks4FYqXYpasTKWSQyGGUksHd1O1eYGpfzjm+quUua66NMKUVQwlSFTVqlyySjmWtIFFBGQFJJy0cgkAkmzARz2g4YE5ZpKe7UpiQAmxIUw1OUEi75eoh7jsCZOITMw00iZlUllAMmqAAX+qrlIB1I9FVSJrZpqA6lpCmNAGIKh0Z+XQ13jkXs3e9Dfs/I/ZgGTlKhmzE3ck2csa9NQwiSQsjMAvIAOZi3p1/rEjjeHFAypoBaj9TT0sN6QnPwiFpy0B3sP07V8oyUpXZZxSRWeL48d2gZ2IqL0VWuzxEYKZM5iRyvffeuovD3GYfmopRCSKFm2sdLU6w9x4ShKElh9sD6tmHo9W2jdHFPZB4qdl5gC2mtbDQ6mGUidNlEKAyrd0sxtX+lYm8Xh6JZNBrpr0u1YRVhQEvlKd9PTpeNUjGiX4H2jMxHdzC0xuUggBZ2rY284o2LkJGKCpxU5U0zNV60diaMBUWeH2PxqUhWX1t8qUEVzEIVLUUkc9DzF/EAR5HKQ8d+HFKrkW52X+b2qwwExClZEoISkMS4oxGRyQ72sE1uIqOMwErMudKWJiFGyhQE5ioEqqdw20QGISSqpjxc1RQylHKC4S9PNvUxqsNdMnnY/wCHokiXiFrRmYpSmpGUHNWmrt84r6Q5AGphwpZyNo7/AC/rDZKXNDWJ4iyX4bhMrLBGZyKpURav96NEItdSfP33i5cMmd2hagASDlD6s2zs+/QneKpjgnOsj7VBtuIw7bLivC8cqWoZVEFKnQXYgguKx9MfD3tSniOFTMLCahkzk2Ze4Gyrj1GkfK2ZjFy+G/ao4DGJWpX7JZ7uaCfqk+P+W/8AqGsUkiUfT0EeJU4cVBj2KEhBBBABEX2l4sMJhps8/UTyjdRokepaJSMt+M/ElHucKir/ALRTPeoQmm/P7CL448pJFZOkZwkmcTMWVFSlFSiKqJLuWezkDS4i6cD7KKmTEpzAIXLKi6uYBQLMlyDXU9a71Lh8vlIdiLnYOCR5+dntGt9gsOnIqYCpSjylSi5oTStQAGvU+QEdeaTS0ZwRK8F4YZEsS8xIlhh1Dk/cwrtDuZi+8KpfcqUhikkMxpUByNyPQ+ceY3FmWQ7MXN2szB/X7obcA4vMxC1HuwmUkMC5JK6ONqVHmI49vZqNcFwBSQgDNKASUqIyKUQXNXBSkfw1LxmHFJYkKC8NMX3OFxiQtT3AKSHyUCWKgx8QV5xr2L7S4VK1SlzkpV4S9nIpUhvwjKEcLxDzcCU55SwqckkocKYqBBSSObwtq7jV5ptcvWyLXRcP8OVOxOdMyWZQTmMxgQRcAgmgLiurQ4xOK5cucqCKOAKhncB7vUdB5iMswE84jDZeQTcOcyUBKn7lxm5q5gFaEuATfS+cBx8g5ZdMhArXxNUh3o5ys5PLHHKHH4msJ2yycJ4uJ6VynKlpSCCoAA0DF0hrkH1ENZspfP3hTUMWeidamEMJO7mfUpImzBmJSoB+ZwCRysHbd2eohj8RFf5QSvMlSlKKegYAlrhwWiceJ5JqJMp8Y2RieJYZBKCvOCsklKRsL81ugGoh5hZeHW686SCCTmJApqS/UaUfWKcMEFqZLOWOY0hKbw+alBmFCkoslRBZRLsAptWvaPT/AIeNeTi5MsMrjPOpCJWYAFmBL2qALDr1hWcr6RhVqSgqWpgJVRzCqnbRhTd4f8Eny8Fhppn4iWsrRm7pLEpWx5QQWJ3Asam7xXOEY+WiaZcrMZc4BSXqpExqpcXDAB70jKcErlFdE1RVOI4pRmFSjVSjnSE5WV9ZLXo7NDXO5caWie4jh0rmTsstpctWR5RAYakoYlZctS5EQMwFByrBBFx8/wAo7YSTRVNN0Ipcv+MJYiXY1rvDrvS28NinQf2gyyEiHEJS8OVFk7t0hRczTSEVHb+8Zssi3qwAw8hSllOZdaWo9AfIn5xTcUQVKIsSYXn4kkJSScqaAHR2cfK3SGizGCjXZezlKQxO3zL29nhNSqv1f+kekw4GDJTmFekVZJ9FfBntEcXgEoWXmSD3Z6o/5Z/08v8AJF9j5y+C/Ffo2PSgnknju1DrdJPUKASP/sMfRsYssEEEEAEYF2u4oZ2NnTQCyJhQL8yUKyBiLCh28UblxXE91JmzPsIUr2STHzfIzr1LkVGjkqFvIEx0YF2zPIxxKQpVATzqAUydTa3yEaX8M8Tl76Qs86SJjah+Ug72SfM+cZzwWYqWUqcOTQqNBUVt+6R6jyjWuzwlhJxJQBMmqqpqkKIbxAEBstGHhJasaZ38aK4yS7QT0hDKo7B3ZnUkB+jn74onG+NTVJErDrIyqCQlJAKlXJ8VUixJo6g8XTjuIeTNKgHlsQxfZjXX3tGaYjjPdKm8oScssJdIcJSASGLh81P5auRGWKN+C8mRnE1zMxzTOdRUoKYVDMFAvTP8wxq8R83jk1QSDMWCkAAhRADEEMAWd6u2g2hwqdnyhSTMXmdRBKipJZw7u9W0ZtTDefh0EBSA26DVtjmer3OxPlHbFJqmYN+hzwsHvDOokrcCj3DGgs7+V4n+GKT34ALoISwAe5cJJBuCcsI9i+BKxWICSeRPNML2Gg9a/fpF0wvY3ulsgKVZ1nKK2JDvUh6U+Yjh+sjHSXaNMXK7FuO4XNKdJSEugs4JKkKBfq2r/ZMV7H8NWJhDpIQAwokEF1codqVpuDFqxvChLAzTCAkUKsrEAVHn7wxVhgVoyMpSbhQplOjgublqPaMMD4S36NMnyJfs3waWiSlS0pUcyik0IrR6BnLeloa9re1MrA5JapWfPUIDAMDVnDEu1OohKRizhiUSUqmBNHykDcsMzE1HNtSOsZOClJUtCe8VSv1SBuNvaLzkk7eyt60ZBxfEibNmLSkgKUVAagE2rX8raQ74dwRSi4mpaxCHUmlw4I02e4h32mnd5PW7Mk5ABYAE093rEZhMWpCwUtRST0oQfalekd7UpQVOjAtGJwk6XMWFywpEyVlUkJCHDEUAoCB5MyYo+PMoqCUgpKfGo7/wM7mltrVMbDOC1lUyYlCUtyuquQhzbUF2L72vFI7bgk5Bhk5EghKw9nFtuY/oRzYsjumXeFJ8rKUcMcgmEEy3Zxuat7Vs0M5in6RMYbA56zZhSbKzFNKtmci1h+MNsZw8BeSVMRNBeqVCgFyXYD3brG33Yt0TTIuYBCZpDnESyCQdOoP3UhqqFkoTy6mEVQsqOUSiosP6eZ6RRlhIJtDlWKKAkJ1AL+g/rCSj+ulvyMdSxmyufC7j3IjKRZDtOKWhaJieVaSCktQkFwr0LGPrPhmNTPky5qfDMQlY8lAH8Y+ScbPBDUYEW2aPo/4TYzvOGSQ7mWVS/QF0/wDSUxkyxcYIIIgED25xvcYKdM2yj3WkH5ExhWMWtIkqICQUlSWfwg5WJufDWv1idY2z4ikfQwFNlM6S72YTUEv0pFT41wRGIlSe4yA5E5cz/wCXlJTrua3fqxffFJR7M5KzNEzgwahDk6Oa7aMwo0W3gfbVcjDiTlSAAQhTEs7liAa1dj1tSI/hPDZcqYqXiZC3zFlgKIIcDKA4Tf61WdmtBxfs2sJE2Ul0Ek5QOYDMAGAFaFNnqD5DpbhJ0zNKS2iTwfaBa2VOAUhRSFpSXBSCNHccr39XeIjG4KWtWYKRmIH1xlNQl8vjFAKMBWhOqE7hygDkRNI+tmQUsLBgauQQ3Wzw2TwpZoA/8wL1ajGtdtjFlxT0w22CpvdEHkChVkgMGJ5SxrX7hWPJOIKlpzF3P8oB0uGH3AmEU4ZZCi1Es56Gn3x6iW7AXLCtBU0vYWr1i9lDaexuKkICpMoZcxzpOigwHLrtQ77NFqzRguD7RLkyjJKEKS7joqtXatz996xbl/EYs0uXpqSeZi5c6AsbWfzjinhlejeM0XzjHEpElH7dTAjYl7DQbqEQ3GZUqVLE9JZLMkg1INeXfU1d+gaM74xxydPUorUkBYINjy5gQkMf3Uvv5Qti+005chMlakpQBoKqa1Q/uGER9jocy34zHKMlMxEyYxcXDAi/mGOjs3QxH4niKZLd4rLOypyvSi07mmhHRvQ1HhvHxh3UEBaizZrBtep8/wC0bxXjq56s8wAndNKCzj8muYpL6Zp3FWV5Ic4zDrKzQgPdxv0vSGnF+HzJB59SWLuCBtFg4LME5CCC/MAxZwQxPmxr/MNIb9tZ7KQhwQlI2fq5u7vGuHPOUuLKtURsnjEtMshSVGY1FEggVSWa9cod6MlNIlu1nGETcDLDhUxSgaaXJH4RS5ivOOWKgANLet41ljVpllJjRSt4SVM8ofYfhy5uYgjKmpJoPJ9yWAHWGs/DLSAopLEO/Q/2MOaurIo8RhVrqlKlO/hD0FzT0h7w7ASykrnLSEpCXAckuSwYVCtG6DzhFfEEoWFSULQQ1QupDVDBP2qvW3s44PxTulrmEZgosoZavooUvdwWoHc2jKTdF1QtiuzZMszE8pckIOz0q5+q24eIPCpfMl2s7M6qhgHbVtdIsnFsdMlBYllRQq7iqKVsaAir9DFSmKc29rREba2SxYNLd2J9CNP6w3UzgpJH4eRjgmBqRDRItMRqa5o3r4DTnwk9Du00KHrLQn70H3jDZEoKQXNqtoC7W3p90bB8AMTm+lgUAEkt1PeP90ZMk2CCCCKklL+Lxbhkw7Ll/wC9I/GMuxPGFSlzUpz5kpRLlqBbKhIICd28JbXWNd+J0jPwzEgaJSr/AErSr7hGIcexYmLcJABamuYJAJ8i4jpwpNV++DKemWSR24C0lGLlCaliQAzpL9enWJZXGcNJaZJU9EoWguQXZWd6OqwpsdozMOASLHT2j3DTjYAEmgcfr9GNnhVaKKbNKk8RGKKghJWA2SXmSnmIJLgByA5DbJsDC2LzSDKTNMjvVEgBSEsmXqPC4Q48RuSYzzBY1cs5kKyqIIpdiCCx0LE1vHk6YqYXWoqLfWJJ3b3J94j7W/wTzNBGPwzpAlyFS0HKUAKJc3IJUE1UavVgTU0hsUSZxnJkSAkNlSF5cqSHzzErIzUoyCWIqyYpGDlpILhRszFgPP8AVgYl0zpQSe9XMJVyoRLTVKQXBJVQPy0FaOdBEPHXRPKy2YDhuClJVNmBCktRShRdnGVxzZmbKANDeGnaPtRJXJCJUmUha2BJSBl15SwemYPSpYAxWOJ4yWqXLloQvKggkFnfmoCDQArNK1UYZYxaaAFyBcPqQT+XpBY92w5a0e4vEBVgWAPneGmGXdn2ZokpWCTMlAoUDMYHJ57UqwDmvQPDBOGWJndgsp2JzNUV9W6RpyXRShrPmEhqx6kDKSVczgBLGoq5ewZh79InE9icUosEC7Xo272uCGd6VFo9x3Y7ESpaVFILhyApPLTwkE11qHG7RV5I+yVFjLgHFO6naqSakUZxUKL2YA1i94FWFxJ70oSsFxmZVLXSbHy36xloKkk72NWpr5xYeGidiJZMmWgTEEOtKgklIFAUZrvXMAHjLJDdotEkONcHQtZMoJQCrKhJVlzZaEpSQfb84jsLwmYhaswQAihzG5NgKbkQ44XOk4hb4sKlLloSJZcpD05v4nYgM1bGJLjxWmUtwCtLkFLgkAEg/ID10vGU5yUeJPG9kUE/twlgCEvWgISWIoP3VV/ejwSkLWXSFurlcEuH18hrrV4VxieRIVVRHKwYuSVKJGiHNvKFMHw5WXMSEMdaW3jk3ei2xviMAhxQAISyWA13DfpoY4kJUCgM6fCTWocVFj6wtPUFlQBICRV7EOM1Ra4NfwhjjUpCvEQp7VfKWqWdrnrTyi6vuySO4ziJveJK1ppYpoOtPkX+6IU67RPY0k1UBSvqdWcwymSQsNrofkx9xG0claZBFiPSoMwGrvHU2UUkg3hIRp2Se96Q/k36+fvGy/8ApzQf+MOn7If/AKfmIxdQjev/AE9Sf+FxS9DiMo/lloP/AHRnIk1eCCCKEjHjmE77DzpX25a0+6SBHzTh1DMgqJDZcxLcpSNjQ+EitHUHj6kj5s7ZYL6NjsRKsM6in+FZzJHsWjfA+0Z5BsllIKVEpNFy0tykKyg1elHO3pDbKxv6gw44WhKxkUpgklQbUlJsS9MyQ46vvCOIITXLylyAWofMHqHFo6V6Mmh1h0mafCCmWkqUxZ0jr5Mw3fcmG5SpbMHBokCtQA/4PC0hinNYMygAHr0IbT7olBiw6lzGGZ1JCdShIAFHNRShA/Z+TS5UEhvhOJLSgyyFpdlWuoEEKNHZw3SsciSfFnBcKzi5YAqUK1okO4fSOcbIKDmWQoEJyMQcyaB6UtCuFcKZJ5QvlVlBALjKtIZzevkL0Bi0laJEcNjApAQEcoJIqCogmmYWJG43O8ITi6gAnQAh9RfTXbrEpL4ZmSClIKyzLSeU0zaUSXyiz6XLlTCcRkpS6ZQ7xKQCpZJy9SPqinW7VF68/SJoh5WPUicFEsUkUDeFNkgOKNR4nuCdmZ0ycmYWSkGrKBKQauDZQ8ib9Yjp2OmLRkMpAJcZk18V2qbvp6Q1RxPEoQkCbMSh2DmgLW6sNKxDtrQWjQsR2il4XPLo6EpNS6lqLgJLVzUFahoh+OdppilGg7pxlYE5r0OhGZvYRRPpSy5USSVZydzvSJrh+GXPmAzlKSDQEEAuHokCzMCRR3F4zeNR7LqTZxxbiaZymmB0oACQgAB2s+V2DNrElw/jyZUnLJkgzDMccpLigetXKWFCWzehSx/A+4UmXKJWpYZJU1zR2FmGvQ0tDnA8UkSE5JgPfglBCWcvsduukQ6a0FfkU/w2VOyzZ7JmrfkQWc1ZLnVvuuGhxjaIUnNlYNmuz3DvsT84TwctHeTJq086DRiSB4qggVe1vq9YgeP8QK80twEg33LHMlntYgtTL1jnmyw8wyu8WZhUAH5UnYNoasX03EK8QxCjKSz5XBJCXNSaFrem+kQUtQoc6QoKplLgCxvQ6EeRjtWJVkZeVSVfVPqygRW8UIs6wbLmSx4SpwX2q9NS+7ffC+JQJaXWqtgQASWJavQf7oipy1ISmYCzuKBmuCx8vZzaHXHZiiUkl0EfswBp1fo1YeCURc1bkvv+NPwhKXMdQ2eHIwhIC1HyG/6H3w1nqyFJYEbB9Kee8CBXiMgzqpDkBif6xD90RekTqMTkl0NSpz0oKeb3hJaRkD1d36D9fdF4zpUWqyDUlz+UfSnwVwHdcKkk3mqXN91MP+lKY+b0ySpeVAdRLJA1JsPWkfXvBeHjD4eVITaVLSgfygCLSYQ9gggipIRkHxv4O0yTiUjxpMpf8SeZB9QVj0Ea/EJ2y4J9Mwc2T9YjNLOy01SfenkTF4S4ysrJWj524coVJb95JZjZwobM9d96AvsZjgxSk5kki75gzOo25mSkE2LJauaINSCFEHkU5CuhFw3teHgnkpyMF7ULh3Bb2etax2UZIX8IzA5mNcwPlexuPcUjtM0hHKOUnmSHu2gzafnpBwxJCCruxMlvlKCaa1Sp3SXq37woYJ8kA50iYlTgg0UAQKkFNFFwdmq9RE2RRzJ4cSFHMEkHwzBU3q3RjTrrCyMctBSXzJBoigBFQ2YHR6Gt4ZYqdNTyrUSCGYmjdEvT86wgZmhAtS7+fvE99kDzFY1dgq4CV0bM1swsSLP0BvDNCiFZgTm6XgpakeZmNwT5/lDQJLC49WapdiCEtzE9PPobtQmHeJUial08qnYgE2Yqq7OdwPwJiEWotQEEGhc+w2iRweKkzMvfO7EFTOptGPqTY1jOXsujrEyJZQkJCwoEhdOY7G9bjavmI4wEzulEtyvUUoRR6lix1ESEwSEnKZ+YAMXICsv8W4cliPrEOXhDFmUCSFKWVNexAJqBXM52ILixq1OXgmhHBYxWZKwpaglQPMqgLANX91x5GmsMONEqnTSTUfvE1oCATU6w6k4lICknKHDigBCnF7dKsD6M7Xv0qmy1qSDmBQoc1xTNUk2KTXY7Q8gmuF8RPdqE3M4AKibZUgsLuXs/3xDYuYFhwwdROl9X/XnEmOIoUQnwkJCBW+XUuasQ96hXQxGcQktzUYkCjah9anUX0jjmmXa0JAgX1rtp09Yf4PChbAvbSoDjlcxDTZwem7Q7QpRdg6SAkk2TWiqH19DFUiojjFqs7hJLm40cbf3j3FqUV5y1WI8mcemnvDheDVnKKWcHQszkGj6w44hw7KhJzOogBtXq7dAIlImhhicSoipH6e0cSE5gVEUBd9Cotr6v6Q4lEBCkrAYBxSrkU1hAroAnlSE2B1a5a5d/YbQbolKxCaGAH66fdBipjIL3ZhCsxLqDfVT99vv+URWPmkrbQQxq2aPSLd8H+DfSuJSnHJIBnLpR00SD/OUnrlMfTMZv8Dezv0fAmetLTMSc1RUS0uJY9aq/nEaRGj7KhBBBEAIIIIAw34w9lzJn/SJY5JxdVKJWKq61Dq/1eUZ+GCQxo/MNjWm9vS3kPqTjXDEYmSqUsUUKHYixHkY+cu0/Z5WDnKDES3yqCfq9OosR6dH6sWS1xZnKIywswgkyypIVqCRpUN6mtWhWbMmLQTnLFTqdVS4IGZNeZiz/AIu0YtSkHITRwoFrijKTs4AvDpaD40LrSxA5aEOPEDUFzd9zGzXkqj2WiZmUQotqASogWKim9fICPJgd8wctdJ9jVVmFqdIcSpZU9WL3AqHI0AqaguSLHyjyXmUoJAzvUhQIsXJ2cgmgd3eutbFHH0cEUVcOKbdd6dbwkuQQSCkhjr9z29tofoQFgEIUlVeZeUHK5BzF8xAISNNWeFsPLS+VZzO7JbmSA5A0+rWvQ1pEchxGUrCFXhUAXZuun4e8Lnhc0ByA+rO9x0vQ/polhwqWSSCQQAxBNhQumhAd7abaq4RLEjMhbAWdw7EHKSSLkUOo6xm5luJBJ4XOU1S38R+V9X9Ek2hvPwsw0cbczODsVKT03ixTZslBspKuig4DNVrihve1SWiNn4mWdJiToQQUu9AWIZyBQpSKwUmKRB4vCTkkFSQl9vwf322hvMUpB1Cr+unSJmZNT4QSk2BDVHoBr+I6xyiQA7FJB8gRUNd6eb2EW5+xR5OxwMtM7K635qaitWFixG7G8OxiM6Er8lDzFtOvy6xXZiinlFACTXrRv0/nD3hHEEISpKwzknMOrUOulCIyyQ1aLRfhnOMwhS5aj3HUA2/Vo7w8xQoDcN6foxMYWUgpzIU4tcEOfK3rDDEyFUUQyrAkktcBzqCz+nvyk8PQvhkFSkJWzWBc3cEGp2DR5ik5qg0S7Cr5SWodRd4aIWFBlHmAff5ikeT56yakkfd+hSJsHa5Qy8x19zp98cKGUO1yPRqD9dY7Wtgwv+jDeeQBsB/f8YzbbNkkhGfNygrpRifM0A9Ic9hOziuJY1EmuR8847SwRmD7q8I830iGmqVNUEpBLlgNyem5OkfSfws7HDh2EGcD6ROZU47U5Zb7Jc+pMdEVxRk3bLjKlhKQlIZIAAA0AoB7R3BBEAIIIIAIIIIAIrHbPs/9IR3iEgzEiqWHOmvLWjhyz3qNXFnggD5w4lwNAS6XyVYgEqkqe4Sa5PtIulqRWZoMpRCmrcaKFqPpqNQ0fQXbPsuV5p+HSO8utGi+oYUV9/nfKsVw+ViQcoyrQWKSA6T0b5VI9qb48rXfRRxK5g8QMolhICyTmCicp0FBqQpVCGru0Op+Ooy2KbBBLEHQgiqgDQA6K94XF4eZKUywpJ33FqeVRC+Dk5ylxmdQA8Th3sBUhh/eOh12V2SMvGKLFJSWVZhQVrm2tcUoNIEYtbEBaQ2yEmr6tTZntSsccR4IqWl+WYj7Qf2p66g+sNcJJJtLlrLgBiofc3T+sU+LWidjjEY/N4gAUjQgEMBZg+5o3ivrDAlQJZeXTlJcjZ00NOv1TEtieH4kpGWSiWHcOQaaVIcH5wj9AxBsmWDYqJBHzBAtt+LwpJChscfNDDvQoA1CzmD9b+4JqdIR/wASmp+sqnVwwajHy31h0cHNue7BrTKOtXuDUsz2ENZpmpFSkvuB8mBhaAhO4ipTFTEg+Xszb/Lzjn/EVNcE9Rb1/tHKsaWZaQoO9Sa9H/KGxUk2dN6X/r7w/wAB0ZxJgTiG/OE1SVCptd9ITBhoE52amE4hOgIVm2IYirUNSIsWJWkIKVVvmOuWpf0B+cQ/ZaTllzJpF+Ub0uR6v7QtxXEkslLMfEae3lf5Rx5WnI2iqRGyC7moeHSJwYg+nyhLIaPUnSPVymLKNbkNZt/yHvGYYuiRylaiEpAudfKGKZInksSECj/qjw7x+FM3LmW6Q5OjDQAbxoPw37BfSMs+ejLhU1Qg3nH7Sv8A4/8Ad/D4tIxSRVux58JOwgBTjZ6KCuHQoVNG75T9PCPXaNfjwBrR7EgIIIIAIIIIAIIIIAIIIIAIovbnsCMSr6ThVCViwP5Jo+ysb0HN77i9QRKdENHzvNxoz9xjZRkzklsqxR9wqoY+bHQmIbiPA5kpRXLJUiquVgpJqaAEP6f1j6H7Tdl8Nj0ZMRLBI8KxRafJX4WMZXxjsdjeHuUD6VhxYpBzoHUVoBqHFPqxdS9Ef2V7h+OmTJY7uYgrDhQLhRpR7VtpEXxXiBkzP8vISLgEAnViCx9ome7k4ghRQUzBrZW1xcedI6n4NbZFZZ0s6TLjatX/AFWITSZJHJ7QKWAAxBIv4hbU0Me90tTEk0DqFdLMB+vKOV8FQgvLEyWo2PiD6WcjW8OMXOSZZCm71A5VM1emv9jsQJteANsfi8odgBYUqbCnq59t4iMZiEZiFOVaufYUb5GJntFLy92tIDSyVHzykp91AD3iuSsAompOYgLdjY1PmainWLRqrIY3nEPaEiImzwBWXMSkC1TbdyaP0hmcVKEsp7t1/achq3YGsW5+iKGUiapB5DcMRoehh1isCFhK5YKUlWRSfsrrboQH1Z/SCdhZYAIWCGc1D9aXGuhiz8MwhlSecZlLWFBKWptW9gHMZyl5JSEMcyR3YLJlgU3L/NgfmDEfLm2JYMzncgfcOn5RI4jCLKSVh1rIoLgD7v6xA4yYoKKQEj1BPsI5+LvRpeh3ieLZAWACiGdq+mghhLKpq0JlgkktmrU9Az0f1J8osPZr4f4nGqBQklJ8U1bpQPVnUR9kN1aNx7G9gcNw8ApHeTmrNUKjfKPqi/Wt40SSKFX7DfDaiZuMTQMUyTqftTPlye+w1MBo9ggSEEEEAEEEEAEEEEAEEEEAEEEEAEEEEAEEEEAQHGeyGFxDqKMi/tooX6ixincS7C4mXWUpM5O1lexp841CCAMMxUmZKVlmIKTsaH53hFWVVCxfQxu02WFBlAEHQhxERiuymEmVMlIO6XT/ALSIAxzE4NCkZVJGVm8hFdxXGUyiiWBnygDNlYsG0YbA02jcMT8PcOoECZOT5KT+KXiJxPwmkKIV3pJFipDn5KEWTXkgzTCJEyW1SkknwkEElyQd3r5wl/gaCTnGcHclx6hi3rGsS/huNcQW6S/zUYXl/DbD/WmzleqR/wBsRYMlk8IkILiWl+rlv9Tx7NxEwqySpZWs7B/YPmPoI2vCdhcEj/k5z++on5O3yidwmDlyhlloSgbJAH3RBJh3Dew3FcUedMvDyzcru24RUnZlZYv3Z34XYTDkLmviJgaq6IHkgUbzeL1BE2DlCAAAAABYC0dQQRACCCCACCCCACCCCACCCCACCCCACCCCACCCCACCCCACCCCACCCCACCCCACCCCACCCCACCCCACCCCACCCCACCCCACCCCACCCCAP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0" y="1411029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Calibri" pitchFamily="34" charset="0"/>
              </a:rPr>
              <a:t> </a:t>
            </a:r>
            <a:r>
              <a:rPr lang="pl-PL" sz="2000" b="1" dirty="0" smtClean="0">
                <a:latin typeface="Calibri" pitchFamily="34" charset="0"/>
              </a:rPr>
              <a:t>      Na podstawie tych faktów</a:t>
            </a:r>
            <a:r>
              <a:rPr lang="de-DE" sz="2000" b="1" dirty="0" smtClean="0">
                <a:latin typeface="Calibri" pitchFamily="34" charset="0"/>
              </a:rPr>
              <a:t>:</a:t>
            </a:r>
          </a:p>
          <a:p>
            <a:endParaRPr lang="de-DE" sz="2000" dirty="0" smtClean="0">
              <a:latin typeface="Calibri" pitchFamily="34" charset="0"/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dirty="0" smtClean="0">
                <a:latin typeface="Calibri" pitchFamily="34" charset="0"/>
              </a:rPr>
              <a:t> </a:t>
            </a:r>
            <a:r>
              <a:rPr lang="pl-PL" sz="2000" dirty="0" smtClean="0">
                <a:latin typeface="Calibri" pitchFamily="34" charset="0"/>
              </a:rPr>
              <a:t> Wsparcie inżynieryjne</a:t>
            </a:r>
            <a:r>
              <a:rPr lang="de-DE" sz="2000" dirty="0" smtClean="0">
                <a:latin typeface="Calibri" pitchFamily="34" charset="0"/>
              </a:rPr>
              <a:t> (</a:t>
            </a:r>
            <a:r>
              <a:rPr lang="pl-PL" sz="2000" dirty="0" smtClean="0">
                <a:latin typeface="Calibri" pitchFamily="34" charset="0"/>
              </a:rPr>
              <a:t>ciągle na etapie tworzenia</a:t>
            </a:r>
            <a:r>
              <a:rPr lang="de-DE" sz="2000" dirty="0" smtClean="0">
                <a:latin typeface="Calibri" pitchFamily="34" charset="0"/>
              </a:rPr>
              <a:t>)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dirty="0" smtClean="0">
                <a:latin typeface="Calibri" pitchFamily="34" charset="0"/>
              </a:rPr>
              <a:t> </a:t>
            </a:r>
            <a:r>
              <a:rPr lang="pl-PL" sz="2000" dirty="0" smtClean="0">
                <a:latin typeface="Calibri" pitchFamily="34" charset="0"/>
              </a:rPr>
              <a:t> Wnioski o dofinansowanie z funduszy unijnych</a:t>
            </a:r>
            <a:endParaRPr lang="de-DE" sz="2000" dirty="0" smtClean="0">
              <a:latin typeface="Calibri" pitchFamily="34" charset="0"/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dirty="0" smtClean="0">
                <a:latin typeface="Calibri" pitchFamily="34" charset="0"/>
              </a:rPr>
              <a:t> </a:t>
            </a:r>
            <a:r>
              <a:rPr lang="pl-PL" sz="2000" dirty="0" smtClean="0">
                <a:latin typeface="Calibri" pitchFamily="34" charset="0"/>
              </a:rPr>
              <a:t> Własne zawory </a:t>
            </a:r>
            <a:r>
              <a:rPr lang="de-DE" sz="2000" dirty="0" smtClean="0">
                <a:latin typeface="Calibri" pitchFamily="34" charset="0"/>
              </a:rPr>
              <a:t>Pragmaticus</a:t>
            </a:r>
            <a:r>
              <a:rPr lang="pl-PL" sz="2000" dirty="0" smtClean="0">
                <a:latin typeface="Calibri" pitchFamily="34" charset="0"/>
              </a:rPr>
              <a:t> i partnerzy produkcyjni na całym świecie</a:t>
            </a:r>
            <a:endParaRPr lang="de-DE" sz="2000" dirty="0" smtClean="0">
              <a:latin typeface="Calibri" pitchFamily="34" charset="0"/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dirty="0" smtClean="0">
                <a:latin typeface="Calibri" pitchFamily="34" charset="0"/>
              </a:rPr>
              <a:t> </a:t>
            </a:r>
            <a:r>
              <a:rPr lang="pl-PL" sz="2000" dirty="0" smtClean="0">
                <a:latin typeface="Calibri" pitchFamily="34" charset="0"/>
              </a:rPr>
              <a:t> Wszystkie wymagane certyfikaty dla bezpieczeństwa i higieny (woda pitna)</a:t>
            </a:r>
            <a:endParaRPr lang="de-DE" sz="2000" dirty="0" smtClean="0">
              <a:latin typeface="Calibri" pitchFamily="34" charset="0"/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 smtClean="0">
                <a:latin typeface="Calibri" pitchFamily="34" charset="0"/>
              </a:rPr>
              <a:t>  Własny magazyn</a:t>
            </a:r>
            <a:endParaRPr lang="de-DE" sz="2000" dirty="0" smtClean="0">
              <a:latin typeface="Calibri" pitchFamily="34" charset="0"/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dirty="0" smtClean="0">
                <a:latin typeface="Calibri" pitchFamily="34" charset="0"/>
              </a:rPr>
              <a:t> </a:t>
            </a:r>
            <a:r>
              <a:rPr lang="pl-PL" sz="2000" dirty="0" smtClean="0">
                <a:latin typeface="Calibri" pitchFamily="34" charset="0"/>
              </a:rPr>
              <a:t> Światowa sieć</a:t>
            </a:r>
            <a:endParaRPr lang="de-DE" sz="2000" dirty="0" smtClean="0">
              <a:latin typeface="Calibri" pitchFamily="34" charset="0"/>
            </a:endParaRPr>
          </a:p>
          <a:p>
            <a:endParaRPr lang="de-DE" sz="2000" dirty="0" smtClean="0">
              <a:latin typeface="Calibri" pitchFamily="34" charset="0"/>
            </a:endParaRPr>
          </a:p>
          <a:p>
            <a:pPr algn="ctr"/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Możemy wesprzeć w szczególności małe i wiejskie obszary </a:t>
            </a:r>
          </a:p>
          <a:p>
            <a:pPr algn="ctr"/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i stać się ich partnerem dla sieci wodno-kanalizacyjnych</a:t>
            </a:r>
            <a:endParaRPr lang="de-DE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/>
        </p:nvSpPr>
        <p:spPr>
          <a:xfrm>
            <a:off x="714348" y="285728"/>
            <a:ext cx="54418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Bardziej szczegółowy materiał</a:t>
            </a:r>
            <a:r>
              <a:rPr lang="de-DE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……..</a:t>
            </a:r>
          </a:p>
        </p:txBody>
      </p:sp>
      <p:sp>
        <p:nvSpPr>
          <p:cNvPr id="35842" name="AutoShape 2" descr="data:image/jpeg;base64,/9j/4AAQSkZJRgABAQAAAQABAAD/2wCEAAkGBxQSEhUUExQWFhUXGB0YGBgYGRsgHhwaHR0ZHhsaHxwaHCggHyAnGxoXIjIiJSsrLi4vFyAzODMtNygtLisBCgoKDg0OGxAQGiwkICQsLCwsLCwsLCwsLCwsLCwsLCwsLCwsLCwsLCwsLCwsLCwsLCwsLCwsLCwsLCwsLCwsLP/AABEIAOEA4QMBIgACEQEDEQH/xAAcAAABBQEBAQAAAAAAAAAAAAAAAwQFBgcCAQj/xABEEAABAgQEAwYCBwYEBQUAAAABAhEAAyExBBJBUQUiYQYTMnGBkQehFEJSscHR8CNicoLh8RUzkrIkQ6LC0ghTY3Oz/8QAGQEBAAMBAQAAAAAAAAAAAAAAAAECAwQF/8QAJREAAgICAgIBBAMAAAAAAAAAAAECEQMhEjFBUSIEE2HwFHGB/9oADAMBAAIRAxEAPwDcYIIIAIIIIAIIIIAIIIIAIIZYzikuXQqdX2U1V7aesROJ43MPhAQNyHP4AfOALE8NMRxWSjxTEA7O59hWKvNlLmeNa1dCaf6bQmMABpAE9M7UYcWKleSFfeQBCCu10r7E32T/AOUV7FrQgE3bQVMRRBnMtE4JQD4QEvS4JJ1hYLme2Un/ANub7J/846R2zw31jMT5oUf9rxUQUmxSRam8NeIlMtJUQS2g/TQBouG7R4WZRM9DmwUcp9lMYk0rBqC46Rj5wwWl2DEecN0ibKLyZkyW32FFI9QCx8iDAG1QRleC7e4uT/mpTPT/AKF+6QUn/T6xb+B9uMJiSE5+6mGmSaySTskvlUegLwBZYIIIAIIIIAIIIIAIIIIAIIIIAIIIIAIIIIAIIIi+K8XEt0pYrF38KRuo/hcwA8xmMRKDrLPYanyGsV/F8SnTXyju0O1xmPmdPQ+8RWB4gifMWpKzNUPEtuUDZOoA89SzxG9qcesyFmQrKUfWceFwHDHQOTsOppPRFj3imKmSUjuwk1ZSifCNTausQcji0/6SJReaRRXdj61mqQEgak7UhovjSu+RIlFKioJUFAuVDKCQ9WJq7iLciayw0tKNVEAOSpqku711fSKXY7JCWmZ9lAHQkn5gAe8KYjBFaSM6kvTlZ46lY2Wo5QQ4ALkgfo0hwjEotnDi4eJskg8VgZckAkKYDK981rgct94SXIQslIJBGlQB+ET658tV1Cz1hJU5PQiJBAnChH1RnNKOzeseCQfrJb5xJ4nESQ2ZSQVFg5uekclB3aAKljeBylk8hQSXzIJSX3pQ+sIY3hT1SrnGrBz5/wBGtFoml9Yi8dhSfCrKdw34giAM6PahScyZqHykh/CSHpQ0dqt+Uez+N4ZYDvXcfl+Bh32j4fNlpKlzc6NHBd9mAcxSMZKUhRdJS/MAzUPQ9ItGmVs03sz22xGFbu5n0iRbu1mqf4VtmT5Fx01jWezXarD41P7JTLA5pamC0+mo6hxHy3gsYpBdJY2r9xBuInsPxAoMualWRQqFJNUL1Yg2bUaGDjRKZ9RQRnXYf4iCdlkYspTNNETbJXsDolXyJ2oI0WKkhBBBABBBBABBBBABBBBABBBFc7adp0YGS95qnyJ/E9BvEpNukQ3R12n7SysKGUrm6VI9Px0ihIRiOIEqCCjD6Jcuov4lWJq9Dep1rBTsOZi5c/EKKjNIVlLgqS9i3hTZhcuSTSNL4dNkIlqmSypYZ1M5DpplFKAMY1aUVrsr32MJc9GFSEpQSsjmBPK7USmgSEjowiD4hMl4hU9gqYhkygEKSlKpiiCpIVYgEVFwE1iN+IPH5uRKErCCp8wS2fJo7VSL7P8AIR3ZDhy0krJKVSnDGoRZ2AqFOb6xjlkoL8stFcnRPYbs6UnMJf8AxT5+8H+Wl6ZMrsQASzl7XsLLwLHYkKImkKBYPlsWY2rU1q9XERMjGHKp1ju0AFTO5JNCwIrXypD3gvaNIQSqYrKSVIUsJQkiwAOrvq1qdeeMkjVxHXFsruSy38JCfa9Tf9ERDzFPZSqGyU36OPW7s0W+VPlKDTFpSrxAJUBl1anvV4cHhUlRCikqJ1JNR+T+8W4X0yrejOp2BxGKdEoFiWJJJHm/zaLJxHg82XhMkuaszEgJBSUhRrVioGraBzcCpDWlWSWCeVKRc0A94iu0HF0ykMmq1OB0/eMXSUV2UITiasLIlJTiBL/ZJGTMQVqYDmYhySdnrrFJx/bmZMmPh1Hu2ZlJZzrU2uKeUK43NNUVzSFEFk8oogWSPVz5mIcyCVlEtKWJcBOYqJIvoBTbrvFXk7SM3O+ie4ZicRPR3neJBN3qU9DzAaaxD47FYuZMcZlJTRTAlNPKhrFp7McEMhClLHOpnS5ISBYedTEfxvhRcqVNTKWsskKmcp6AlLg2sDF6bL06KovjeLlG+RL+ApYe6raRFcU4v3q3yg8oCya5i1VUtFwRgpglrlqCsn1sxCjWjnRuU67RScVhkyl5SHSFeIfWTu39Y1hCyHYwVKTQua6AW9bGO8MVBLaFQAJsCK6/qse4pAB5bUb2rfq8K4SejKpExylqNop7jcWvtGrjoIU4XNUVLSOYAPsL/J41v4bfEIcmGxS3SeWVNUag27uYT8lHoDvGO8IPORopJBq3WnqPnCK8UUrVqkmvXR/O0ZOOy1n2FBGX/CXtz3yU4TEKeaB+xWT/AJiQHyObqABO5A3DnUIoSEEEEAEEEEAEEEEANOKY9GHlLmzCyEBz+UYJxHi0zG4hU+aHSVABDtS6UCtnYk9Pa1/FftB3s0YSWoZZZCptaFRZkk7JCnMVvs1wxE5SUTlZEBObOSAz9Ga5Idxr5R1Yo8Y8mZSdui5dm5WGnzEzZ6gqcrwII5WSGASmwYdflWG3a7tScMhacNKAUtTZ1SlZU7nmASVWs94t/Z7szh8OEqSErWl8q2Fjs1LAB4k+LYCXPl93Ml50EuUuQCRUOxDh96WjJSjyt7RenR878MK52JC5jzVZnXmJJNCA52/tF4wGDCZmKSokpVNUp6gZnBctbLmba9ReNB4hwvDjDrkS0SkZkEpRLZD5Oa6Ks4FYqXYpasTKWSQyGGUksHd1O1eYGpfzjm+quUua66NMKUVQwlSFTVqlyySjmWtIFFBGQFJJy0cgkAkmzARz2g4YE5ZpKe7UpiQAmxIUw1OUEi75eoh7jsCZOITMw00iZlUllAMmqAAX+qrlIB1I9FVSJrZpqA6lpCmNAGIKh0Z+XQ13jkXs3e9Dfs/I/ZgGTlKhmzE3ck2csa9NQwiSQsjMAvIAOZi3p1/rEjjeHFAypoBaj9TT0sN6QnPwiFpy0B3sP07V8oyUpXZZxSRWeL48d2gZ2IqL0VWuzxEYKZM5iRyvffeuovD3GYfmopRCSKFm2sdLU6w9x4ShKElh9sD6tmHo9W2jdHFPZB4qdl5gC2mtbDQ6mGUidNlEKAyrd0sxtX+lYm8Xh6JZNBrpr0u1YRVhQEvlKd9PTpeNUjGiX4H2jMxHdzC0xuUggBZ2rY284o2LkJGKCpxU5U0zNV60diaMBUWeH2PxqUhWX1t8qUEVzEIVLUUkc9DzF/EAR5HKQ8d+HFKrkW52X+b2qwwExClZEoISkMS4oxGRyQ72sE1uIqOMwErMudKWJiFGyhQE5ioEqqdw20QGISSqpjxc1RQylHKC4S9PNvUxqsNdMnnY/wCHokiXiFrRmYpSmpGUHNWmrt84r6Q5AGphwpZyNo7/AC/rDZKXNDWJ4iyX4bhMrLBGZyKpURav96NEItdSfP33i5cMmd2hagASDlD6s2zs+/QneKpjgnOsj7VBtuIw7bLivC8cqWoZVEFKnQXYgguKx9MfD3tSniOFTMLCahkzk2Ze4Gyrj1GkfK2ZjFy+G/ao4DGJWpX7JZ7uaCfqk+P+W/8AqGsUkiUfT0EeJU4cVBj2KEhBBBABEX2l4sMJhps8/UTyjdRokepaJSMt+M/ElHucKir/ALRTPeoQmm/P7CL448pJFZOkZwkmcTMWVFSlFSiKqJLuWezkDS4i6cD7KKmTEpzAIXLKi6uYBQLMlyDXU9a71Lh8vlIdiLnYOCR5+dntGt9gsOnIqYCpSjylSi5oTStQAGvU+QEdeaTS0ZwRK8F4YZEsS8xIlhh1Dk/cwrtDuZi+8KpfcqUhikkMxpUByNyPQ+ceY3FmWQ7MXN2szB/X7obcA4vMxC1HuwmUkMC5JK6ONqVHmI49vZqNcFwBSQgDNKASUqIyKUQXNXBSkfw1LxmHFJYkKC8NMX3OFxiQtT3AKSHyUCWKgx8QV5xr2L7S4VK1SlzkpV4S9nIpUhvwjKEcLxDzcCU55SwqckkocKYqBBSSObwtq7jV5ptcvWyLXRcP8OVOxOdMyWZQTmMxgQRcAgmgLiurQ4xOK5cucqCKOAKhncB7vUdB5iMswE84jDZeQTcOcyUBKn7lxm5q5gFaEuATfS+cBx8g5ZdMhArXxNUh3o5ys5PLHHKHH4msJ2yycJ4uJ6VynKlpSCCoAA0DF0hrkH1ENZspfP3hTUMWeidamEMJO7mfUpImzBmJSoB+ZwCRysHbd2eohj8RFf5QSvMlSlKKegYAlrhwWiceJ5JqJMp8Y2RieJYZBKCvOCsklKRsL81ugGoh5hZeHW686SCCTmJApqS/UaUfWKcMEFqZLOWOY0hKbw+alBmFCkoslRBZRLsAptWvaPT/AIeNeTi5MsMrjPOpCJWYAFmBL2qALDr1hWcr6RhVqSgqWpgJVRzCqnbRhTd4f8Eny8Fhppn4iWsrRm7pLEpWx5QQWJ3Asam7xXOEY+WiaZcrMZc4BSXqpExqpcXDAB70jKcErlFdE1RVOI4pRmFSjVSjnSE5WV9ZLXo7NDXO5caWie4jh0rmTsstpctWR5RAYakoYlZctS5EQMwFByrBBFx8/wAo7YSTRVNN0Ipcv+MJYiXY1rvDrvS28NinQf2gyyEiHEJS8OVFk7t0hRczTSEVHb+8Zssi3qwAw8hSllOZdaWo9AfIn5xTcUQVKIsSYXn4kkJSScqaAHR2cfK3SGizGCjXZezlKQxO3zL29nhNSqv1f+kekw4GDJTmFekVZJ9FfBntEcXgEoWXmSD3Z6o/5Z/08v8AJF9j5y+C/Ffo2PSgnknju1DrdJPUKASP/sMfRsYssEEEEAEYF2u4oZ2NnTQCyJhQL8yUKyBiLCh28UblxXE91JmzPsIUr2STHzfIzr1LkVGjkqFvIEx0YF2zPIxxKQpVATzqAUydTa3yEaX8M8Tl76Qs86SJjah+Ug72SfM+cZzwWYqWUqcOTQqNBUVt+6R6jyjWuzwlhJxJQBMmqqpqkKIbxAEBstGHhJasaZ38aK4yS7QT0hDKo7B3ZnUkB+jn74onG+NTVJErDrIyqCQlJAKlXJ8VUixJo6g8XTjuIeTNKgHlsQxfZjXX3tGaYjjPdKm8oScssJdIcJSASGLh81P5auRGWKN+C8mRnE1zMxzTOdRUoKYVDMFAvTP8wxq8R83jk1QSDMWCkAAhRADEEMAWd6u2g2hwqdnyhSTMXmdRBKipJZw7u9W0ZtTDefh0EBSA26DVtjmer3OxPlHbFJqmYN+hzwsHvDOokrcCj3DGgs7+V4n+GKT34ALoISwAe5cJJBuCcsI9i+BKxWICSeRPNML2Gg9a/fpF0wvY3ulsgKVZ1nKK2JDvUh6U+Yjh+sjHSXaNMXK7FuO4XNKdJSEugs4JKkKBfq2r/ZMV7H8NWJhDpIQAwokEF1codqVpuDFqxvChLAzTCAkUKsrEAVHn7wxVhgVoyMpSbhQplOjgublqPaMMD4S36NMnyJfs3waWiSlS0pUcyik0IrR6BnLeloa9re1MrA5JapWfPUIDAMDVnDEu1OohKRizhiUSUqmBNHykDcsMzE1HNtSOsZOClJUtCe8VSv1SBuNvaLzkk7eyt60ZBxfEibNmLSkgKUVAagE2rX8raQ74dwRSi4mpaxCHUmlw4I02e4h32mnd5PW7Mk5ABYAE093rEZhMWpCwUtRST0oQfalekd7UpQVOjAtGJwk6XMWFywpEyVlUkJCHDEUAoCB5MyYo+PMoqCUgpKfGo7/wM7mltrVMbDOC1lUyYlCUtyuquQhzbUF2L72vFI7bgk5Bhk5EghKw9nFtuY/oRzYsjumXeFJ8rKUcMcgmEEy3Zxuat7Vs0M5in6RMYbA56zZhSbKzFNKtmci1h+MNsZw8BeSVMRNBeqVCgFyXYD3brG33Yt0TTIuYBCZpDnESyCQdOoP3UhqqFkoTy6mEVQsqOUSiosP6eZ6RRlhIJtDlWKKAkJ1AL+g/rCSj+ulvyMdSxmyufC7j3IjKRZDtOKWhaJieVaSCktQkFwr0LGPrPhmNTPky5qfDMQlY8lAH8Y+ScbPBDUYEW2aPo/4TYzvOGSQ7mWVS/QF0/wDSUxkyxcYIIIgED25xvcYKdM2yj3WkH5ExhWMWtIkqICQUlSWfwg5WJufDWv1idY2z4ikfQwFNlM6S72YTUEv0pFT41wRGIlSe4yA5E5cz/wCXlJTrua3fqxffFJR7M5KzNEzgwahDk6Oa7aMwo0W3gfbVcjDiTlSAAQhTEs7liAa1dj1tSI/hPDZcqYqXiZC3zFlgKIIcDKA4Tf61WdmtBxfs2sJE2Ul0Ek5QOYDMAGAFaFNnqD5DpbhJ0zNKS2iTwfaBa2VOAUhRSFpSXBSCNHccr39XeIjG4KWtWYKRmIH1xlNQl8vjFAKMBWhOqE7hygDkRNI+tmQUsLBgauQQ3Wzw2TwpZoA/8wL1ajGtdtjFlxT0w22CpvdEHkChVkgMGJ5SxrX7hWPJOIKlpzF3P8oB0uGH3AmEU4ZZCi1Es56Gn3x6iW7AXLCtBU0vYWr1i9lDaexuKkICpMoZcxzpOigwHLrtQ77NFqzRguD7RLkyjJKEKS7joqtXatz996xbl/EYs0uXpqSeZi5c6AsbWfzjinhlejeM0XzjHEpElH7dTAjYl7DQbqEQ3GZUqVLE9JZLMkg1INeXfU1d+gaM74xxydPUorUkBYINjy5gQkMf3Uvv5Qti+005chMlakpQBoKqa1Q/uGER9jocy34zHKMlMxEyYxcXDAi/mGOjs3QxH4niKZLd4rLOypyvSi07mmhHRvQ1HhvHxh3UEBaizZrBtep8/wC0bxXjq56s8wAndNKCzj8muYpL6Zp3FWV5Ic4zDrKzQgPdxv0vSGnF+HzJB59SWLuCBtFg4LME5CCC/MAxZwQxPmxr/MNIb9tZ7KQhwQlI2fq5u7vGuHPOUuLKtURsnjEtMshSVGY1FEggVSWa9cod6MlNIlu1nGETcDLDhUxSgaaXJH4RS5ivOOWKgANLet41ljVpllJjRSt4SVM8ofYfhy5uYgjKmpJoPJ9yWAHWGs/DLSAopLEO/Q/2MOaurIo8RhVrqlKlO/hD0FzT0h7w7ASykrnLSEpCXAckuSwYVCtG6DzhFfEEoWFSULQQ1QupDVDBP2qvW3s44PxTulrmEZgosoZavooUvdwWoHc2jKTdF1QtiuzZMszE8pckIOz0q5+q24eIPCpfMl2s7M6qhgHbVtdIsnFsdMlBYllRQq7iqKVsaAir9DFSmKc29rREba2SxYNLd2J9CNP6w3UzgpJH4eRjgmBqRDRItMRqa5o3r4DTnwk9Du00KHrLQn70H3jDZEoKQXNqtoC7W3p90bB8AMTm+lgUAEkt1PeP90ZMk2CCCCKklL+Lxbhkw7Ll/wC9I/GMuxPGFSlzUpz5kpRLlqBbKhIICd28JbXWNd+J0jPwzEgaJSr/AErSr7hGIcexYmLcJABamuYJAJ8i4jpwpNV++DKemWSR24C0lGLlCaliQAzpL9enWJZXGcNJaZJU9EoWguQXZWd6OqwpsdozMOASLHT2j3DTjYAEmgcfr9GNnhVaKKbNKk8RGKKghJWA2SXmSnmIJLgByA5DbJsDC2LzSDKTNMjvVEgBSEsmXqPC4Q48RuSYzzBY1cs5kKyqIIpdiCCx0LE1vHk6YqYXWoqLfWJJ3b3J94j7W/wTzNBGPwzpAlyFS0HKUAKJc3IJUE1UavVgTU0hsUSZxnJkSAkNlSF5cqSHzzErIzUoyCWIqyYpGDlpILhRszFgPP8AVgYl0zpQSe9XMJVyoRLTVKQXBJVQPy0FaOdBEPHXRPKy2YDhuClJVNmBCktRShRdnGVxzZmbKANDeGnaPtRJXJCJUmUha2BJSBl15SwemYPSpYAxWOJ4yWqXLloQvKggkFnfmoCDQArNK1UYZYxaaAFyBcPqQT+XpBY92w5a0e4vEBVgWAPneGmGXdn2ZokpWCTMlAoUDMYHJ57UqwDmvQPDBOGWJndgsp2JzNUV9W6RpyXRShrPmEhqx6kDKSVczgBLGoq5ewZh79InE9icUosEC7Xo272uCGd6VFo9x3Y7ESpaVFILhyApPLTwkE11qHG7RV5I+yVFjLgHFO6naqSakUZxUKL2YA1i94FWFxJ70oSsFxmZVLXSbHy36xloKkk72NWpr5xYeGidiJZMmWgTEEOtKgklIFAUZrvXMAHjLJDdotEkONcHQtZMoJQCrKhJVlzZaEpSQfb84jsLwmYhaswQAihzG5NgKbkQ44XOk4hb4sKlLloSJZcpD05v4nYgM1bGJLjxWmUtwCtLkFLgkAEg/ID10vGU5yUeJPG9kUE/twlgCEvWgISWIoP3VV/ejwSkLWXSFurlcEuH18hrrV4VxieRIVVRHKwYuSVKJGiHNvKFMHw5WXMSEMdaW3jk3ei2xviMAhxQAISyWA13DfpoY4kJUCgM6fCTWocVFj6wtPUFlQBICRV7EOM1Ra4NfwhjjUpCvEQp7VfKWqWdrnrTyi6vuySO4ziJveJK1ppYpoOtPkX+6IU67RPY0k1UBSvqdWcwymSQsNrofkx9xG0claZBFiPSoMwGrvHU2UUkg3hIRp2Se96Q/k36+fvGy/8ApzQf+MOn7If/AKfmIxdQjev/AE9Sf+FxS9DiMo/lloP/AHRnIk1eCCCKEjHjmE77DzpX25a0+6SBHzTh1DMgqJDZcxLcpSNjQ+EitHUHj6kj5s7ZYL6NjsRKsM6in+FZzJHsWjfA+0Z5BsllIKVEpNFy0tykKyg1elHO3pDbKxv6gw44WhKxkUpgklQbUlJsS9MyQ46vvCOIITXLylyAWofMHqHFo6V6Mmh1h0mafCCmWkqUxZ0jr5Mw3fcmG5SpbMHBokCtQA/4PC0hinNYMygAHr0IbT7olBiw6lzGGZ1JCdShIAFHNRShA/Z+TS5UEhvhOJLSgyyFpdlWuoEEKNHZw3SsciSfFnBcKzi5YAqUK1okO4fSOcbIKDmWQoEJyMQcyaB6UtCuFcKZJ5QvlVlBALjKtIZzevkL0Bi0laJEcNjApAQEcoJIqCogmmYWJG43O8ITi6gAnQAh9RfTXbrEpL4ZmSClIKyzLSeU0zaUSXyiz6XLlTCcRkpS6ZQ7xKQCpZJy9SPqinW7VF68/SJoh5WPUicFEsUkUDeFNkgOKNR4nuCdmZ0ycmYWSkGrKBKQauDZQ8ib9Yjp2OmLRkMpAJcZk18V2qbvp6Q1RxPEoQkCbMSh2DmgLW6sNKxDtrQWjQsR2il4XPLo6EpNS6lqLgJLVzUFahoh+OdppilGg7pxlYE5r0OhGZvYRRPpSy5USSVZydzvSJrh+GXPmAzlKSDQEEAuHokCzMCRR3F4zeNR7LqTZxxbiaZymmB0oACQgAB2s+V2DNrElw/jyZUnLJkgzDMccpLigetXKWFCWzehSx/A+4UmXKJWpYZJU1zR2FmGvQ0tDnA8UkSE5JgPfglBCWcvsduukQ6a0FfkU/w2VOyzZ7JmrfkQWc1ZLnVvuuGhxjaIUnNlYNmuz3DvsT84TwctHeTJq086DRiSB4qggVe1vq9YgeP8QK80twEg33LHMlntYgtTL1jnmyw8wyu8WZhUAH5UnYNoasX03EK8QxCjKSz5XBJCXNSaFrem+kQUtQoc6QoKplLgCxvQ6EeRjtWJVkZeVSVfVPqygRW8UIs6wbLmSx4SpwX2q9NS+7ffC+JQJaXWqtgQASWJavQf7oipy1ISmYCzuKBmuCx8vZzaHXHZiiUkl0EfswBp1fo1YeCURc1bkvv+NPwhKXMdQ2eHIwhIC1HyG/6H3w1nqyFJYEbB9Kee8CBXiMgzqpDkBif6xD90RekTqMTkl0NSpz0oKeb3hJaRkD1d36D9fdF4zpUWqyDUlz+UfSnwVwHdcKkk3mqXN91MP+lKY+b0ySpeVAdRLJA1JsPWkfXvBeHjD4eVITaVLSgfygCLSYQ9gggipIRkHxv4O0yTiUjxpMpf8SeZB9QVj0Ea/EJ2y4J9Mwc2T9YjNLOy01SfenkTF4S4ysrJWj524coVJb95JZjZwobM9d96AvsZjgxSk5kki75gzOo25mSkE2LJauaINSCFEHkU5CuhFw3teHgnkpyMF7ULh3Bb2etax2UZIX8IzA5mNcwPlexuPcUjtM0hHKOUnmSHu2gzafnpBwxJCCruxMlvlKCaa1Sp3SXq37woYJ8kA50iYlTgg0UAQKkFNFFwdmq9RE2RRzJ4cSFHMEkHwzBU3q3RjTrrCyMctBSXzJBoigBFQ2YHR6Gt4ZYqdNTyrUSCGYmjdEvT86wgZmhAtS7+fvE99kDzFY1dgq4CV0bM1swsSLP0BvDNCiFZgTm6XgpakeZmNwT5/lDQJLC49WapdiCEtzE9PPobtQmHeJUial08qnYgE2Yqq7OdwPwJiEWotQEEGhc+w2iRweKkzMvfO7EFTOptGPqTY1jOXsujrEyJZQkJCwoEhdOY7G9bjavmI4wEzulEtyvUUoRR6lix1ESEwSEnKZ+YAMXICsv8W4cliPrEOXhDFmUCSFKWVNexAJqBXM52ILixq1OXgmhHBYxWZKwpaglQPMqgLANX91x5GmsMONEqnTSTUfvE1oCATU6w6k4lICknKHDigBCnF7dKsD6M7Xv0qmy1qSDmBQoc1xTNUk2KTXY7Q8gmuF8RPdqE3M4AKibZUgsLuXs/3xDYuYFhwwdROl9X/XnEmOIoUQnwkJCBW+XUuasQ96hXQxGcQktzUYkCjah9anUX0jjmmXa0JAgX1rtp09Yf4PChbAvbSoDjlcxDTZwem7Q7QpRdg6SAkk2TWiqH19DFUiojjFqs7hJLm40cbf3j3FqUV5y1WI8mcemnvDheDVnKKWcHQszkGj6w44hw7KhJzOogBtXq7dAIlImhhicSoipH6e0cSE5gVEUBd9Cotr6v6Q4lEBCkrAYBxSrkU1hAroAnlSE2B1a5a5d/YbQbolKxCaGAH66fdBipjIL3ZhCsxLqDfVT99vv+URWPmkrbQQxq2aPSLd8H+DfSuJSnHJIBnLpR00SD/OUnrlMfTMZv8Dezv0fAmetLTMSc1RUS0uJY9aq/nEaRGj7KhBBBEAIIIIAw34w9lzJn/SJY5JxdVKJWKq61Dq/1eUZ+GCQxo/MNjWm9vS3kPqTjXDEYmSqUsUUKHYixHkY+cu0/Z5WDnKDES3yqCfq9OosR6dH6sWS1xZnKIywswgkyypIVqCRpUN6mtWhWbMmLQTnLFTqdVS4IGZNeZiz/AIu0YtSkHITRwoFrijKTs4AvDpaD40LrSxA5aEOPEDUFzd9zGzXkqj2WiZmUQotqASogWKim9fICPJgd8wctdJ9jVVmFqdIcSpZU9WL3AqHI0AqaguSLHyjyXmUoJAzvUhQIsXJ2cgmgd3eutbFHH0cEUVcOKbdd6dbwkuQQSCkhjr9z29tofoQFgEIUlVeZeUHK5BzF8xAISNNWeFsPLS+VZzO7JbmSA5A0+rWvQ1pEchxGUrCFXhUAXZuun4e8Lnhc0ByA+rO9x0vQ/polhwqWSSCQQAxBNhQumhAd7abaq4RLEjMhbAWdw7EHKSSLkUOo6xm5luJBJ4XOU1S38R+V9X9Ek2hvPwsw0cbczODsVKT03ixTZslBspKuig4DNVrihve1SWiNn4mWdJiToQQUu9AWIZyBQpSKwUmKRB4vCTkkFSQl9vwf322hvMUpB1Cr+unSJmZNT4QSk2BDVHoBr+I6xyiQA7FJB8gRUNd6eb2EW5+xR5OxwMtM7K635qaitWFixG7G8OxiM6Er8lDzFtOvy6xXZiinlFACTXrRv0/nD3hHEEISpKwzknMOrUOulCIyyQ1aLRfhnOMwhS5aj3HUA2/Vo7w8xQoDcN6foxMYWUgpzIU4tcEOfK3rDDEyFUUQyrAkktcBzqCz+nvyk8PQvhkFSkJWzWBc3cEGp2DR5ik5qg0S7Cr5SWodRd4aIWFBlHmAff5ikeT56yakkfd+hSJsHa5Qy8x19zp98cKGUO1yPRqD9dY7Wtgwv+jDeeQBsB/f8YzbbNkkhGfNygrpRifM0A9Ic9hOziuJY1EmuR8847SwRmD7q8I830iGmqVNUEpBLlgNyem5OkfSfws7HDh2EGcD6ROZU47U5Zb7Jc+pMdEVxRk3bLjKlhKQlIZIAAA0AoB7R3BBEAIIIIAIIIIAIrHbPs/9IR3iEgzEiqWHOmvLWjhyz3qNXFnggD5w4lwNAS6XyVYgEqkqe4Sa5PtIulqRWZoMpRCmrcaKFqPpqNQ0fQXbPsuV5p+HSO8utGi+oYUV9/nfKsVw+ViQcoyrQWKSA6T0b5VI9qb48rXfRRxK5g8QMolhICyTmCicp0FBqQpVCGru0Op+Ooy2KbBBLEHQgiqgDQA6K94XF4eZKUywpJ33FqeVRC+Dk5ylxmdQA8Th3sBUhh/eOh12V2SMvGKLFJSWVZhQVrm2tcUoNIEYtbEBaQ2yEmr6tTZntSsccR4IqWl+WYj7Qf2p66g+sNcJJJtLlrLgBiofc3T+sU+LWidjjEY/N4gAUjQgEMBZg+5o3ivrDAlQJZeXTlJcjZ00NOv1TEtieH4kpGWSiWHcOQaaVIcH5wj9AxBsmWDYqJBHzBAtt+LwpJChscfNDDvQoA1CzmD9b+4JqdIR/wASmp+sqnVwwajHy31h0cHNue7BrTKOtXuDUsz2ENZpmpFSkvuB8mBhaAhO4ipTFTEg+Xszb/Lzjn/EVNcE9Rb1/tHKsaWZaQoO9Sa9H/KGxUk2dN6X/r7w/wAB0ZxJgTiG/OE1SVCptd9ITBhoE52amE4hOgIVm2IYirUNSIsWJWkIKVVvmOuWpf0B+cQ/ZaTllzJpF+Ub0uR6v7QtxXEkslLMfEae3lf5Rx5WnI2iqRGyC7moeHSJwYg+nyhLIaPUnSPVymLKNbkNZt/yHvGYYuiRylaiEpAudfKGKZInksSECj/qjw7x+FM3LmW6Q5OjDQAbxoPw37BfSMs+ejLhU1Qg3nH7Sv8A4/8Ad/D4tIxSRVux58JOwgBTjZ6KCuHQoVNG75T9PCPXaNfjwBrR7EgIIIIAIIIIAIIIIAIIIIAIovbnsCMSr6ThVCViwP5Jo+ysb0HN77i9QRKdENHzvNxoz9xjZRkzklsqxR9wqoY+bHQmIbiPA5kpRXLJUiquVgpJqaAEP6f1j6H7Tdl8Nj0ZMRLBI8KxRafJX4WMZXxjsdjeHuUD6VhxYpBzoHUVoBqHFPqxdS9Ef2V7h+OmTJY7uYgrDhQLhRpR7VtpEXxXiBkzP8vISLgEAnViCx9ome7k4ghRQUzBrZW1xcedI6n4NbZFZZ0s6TLjatX/AFWITSZJHJ7QKWAAxBIv4hbU0Me90tTEk0DqFdLMB+vKOV8FQgvLEyWo2PiD6WcjW8OMXOSZZCm71A5VM1emv9jsQJteANsfi8odgBYUqbCnq59t4iMZiEZiFOVaufYUb5GJntFLy92tIDSyVHzykp91AD3iuSsAompOYgLdjY1PmainWLRqrIY3nEPaEiImzwBWXMSkC1TbdyaP0hmcVKEsp7t1/achq3YGsW5+iKGUiapB5DcMRoehh1isCFhK5YKUlWRSfsrrboQH1Z/SCdhZYAIWCGc1D9aXGuhiz8MwhlSecZlLWFBKWptW9gHMZyl5JSEMcyR3YLJlgU3L/NgfmDEfLm2JYMzncgfcOn5RI4jCLKSVh1rIoLgD7v6xA4yYoKKQEj1BPsI5+LvRpeh3ieLZAWACiGdq+mghhLKpq0JlgkktmrU9Az0f1J8osPZr4f4nGqBQklJ8U1bpQPVnUR9kN1aNx7G9gcNw8ApHeTmrNUKjfKPqi/Wt40SSKFX7DfDaiZuMTQMUyTqftTPlye+w1MBo9ggSEEEEAEEEEAEEEEAEEEEAEEEEAEEEEAEEEEAQHGeyGFxDqKMi/tooX6ixincS7C4mXWUpM5O1lexp841CCAMMxUmZKVlmIKTsaH53hFWVVCxfQxu02WFBlAEHQhxERiuymEmVMlIO6XT/ALSIAxzE4NCkZVJGVm8hFdxXGUyiiWBnygDNlYsG0YbA02jcMT8PcOoECZOT5KT+KXiJxPwmkKIV3pJFipDn5KEWTXkgzTCJEyW1SkknwkEElyQd3r5wl/gaCTnGcHclx6hi3rGsS/huNcQW6S/zUYXl/DbD/WmzleqR/wBsRYMlk8IkILiWl+rlv9Tx7NxEwqySpZWs7B/YPmPoI2vCdhcEj/k5z++on5O3yidwmDlyhlloSgbJAH3RBJh3Dew3FcUedMvDyzcru24RUnZlZYv3Z34XYTDkLmviJgaq6IHkgUbzeL1BE2DlCAAAAABYC0dQQRACCCCACCCCACCCCACCCCACCCCACCCCACCCCACCCCACCCCACCCCACCCCACCCCACCCCACCCCACCCCACCCCACCCCACCCCACCCCAP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79512" y="980728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W hallu mamy stolik wystawowy oferujący Państwu</a:t>
            </a:r>
            <a:r>
              <a:rPr lang="de-DE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  <a:endParaRPr lang="de-DE" b="1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611560" y="2060848"/>
            <a:ext cx="1800200" cy="1584176"/>
            <a:chOff x="611560" y="1916832"/>
            <a:chExt cx="1368152" cy="1098277"/>
          </a:xfrm>
        </p:grpSpPr>
        <p:pic>
          <p:nvPicPr>
            <p:cNvPr id="7" name="Picture 1" descr="C:\Users\Pragmaticus GmbH\Documents\PG sp.k\Flyer Bromberg Wasserkammer\Bilder\check valv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1916832"/>
              <a:ext cx="546372" cy="504056"/>
            </a:xfrm>
            <a:prstGeom prst="rect">
              <a:avLst/>
            </a:prstGeom>
            <a:noFill/>
          </p:spPr>
        </p:pic>
        <p:pic>
          <p:nvPicPr>
            <p:cNvPr id="8" name="Picture 2" descr="C:\Users\Pragmaticus GmbH\Documents\PG sp.k\Flyer Bromberg Wasserkammer\Bilder\motyl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2348880"/>
              <a:ext cx="432048" cy="608518"/>
            </a:xfrm>
            <a:prstGeom prst="rect">
              <a:avLst/>
            </a:prstGeom>
            <a:noFill/>
          </p:spPr>
        </p:pic>
        <p:pic>
          <p:nvPicPr>
            <p:cNvPr id="9" name="Picture 3" descr="C:\Users\Pragmaticus GmbH\Documents\PG sp.k\Flyer Bromberg Wasserkammer\Bilder\kli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1916832"/>
              <a:ext cx="432048" cy="680476"/>
            </a:xfrm>
            <a:prstGeom prst="rect">
              <a:avLst/>
            </a:prstGeom>
            <a:noFill/>
          </p:spPr>
        </p:pic>
        <p:pic>
          <p:nvPicPr>
            <p:cNvPr id="11" name="Picture 4" descr="C:\Users\Pragmaticus GmbH\Documents\PG sp.k\Flyer Bromberg Wasserkammer\Bilder\globe valve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71600" y="2420888"/>
              <a:ext cx="504056" cy="594221"/>
            </a:xfrm>
            <a:prstGeom prst="rect">
              <a:avLst/>
            </a:prstGeom>
            <a:noFill/>
          </p:spPr>
        </p:pic>
      </p:grpSp>
      <p:sp>
        <p:nvSpPr>
          <p:cNvPr id="12" name="Textfeld 11"/>
          <p:cNvSpPr txBox="1"/>
          <p:nvPr/>
        </p:nvSpPr>
        <p:spPr>
          <a:xfrm>
            <a:off x="255758" y="3657218"/>
            <a:ext cx="2637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dirty="0" smtClean="0">
                <a:latin typeface="Calibri" pitchFamily="34" charset="0"/>
              </a:rPr>
              <a:t>Obejrzenie i dotknięcie </a:t>
            </a:r>
          </a:p>
          <a:p>
            <a:pPr algn="ctr"/>
            <a:r>
              <a:rPr lang="pl-PL" sz="2000" dirty="0" smtClean="0">
                <a:latin typeface="Calibri" pitchFamily="34" charset="0"/>
              </a:rPr>
              <a:t>naszych zaworów</a:t>
            </a:r>
            <a:endParaRPr lang="de-DE" sz="2000" dirty="0">
              <a:latin typeface="Calibri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1988840"/>
            <a:ext cx="1152128" cy="161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3038490" y="3657218"/>
            <a:ext cx="2957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dirty="0" smtClean="0">
                <a:latin typeface="Calibri" pitchFamily="34" charset="0"/>
              </a:rPr>
              <a:t>Broszurę przedstawiającą</a:t>
            </a:r>
          </a:p>
          <a:p>
            <a:pPr algn="ctr"/>
            <a:r>
              <a:rPr lang="pl-PL" sz="2000" dirty="0" smtClean="0">
                <a:latin typeface="Calibri" pitchFamily="34" charset="0"/>
              </a:rPr>
              <a:t>również inne nasze zawory</a:t>
            </a:r>
            <a:endParaRPr lang="de-DE" sz="2000" dirty="0" smtClean="0">
              <a:latin typeface="Calibri" pitchFamily="34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5" y="1844824"/>
            <a:ext cx="1645861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6029797" y="3657218"/>
            <a:ext cx="2447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dirty="0" smtClean="0">
                <a:latin typeface="Calibri" pitchFamily="34" charset="0"/>
              </a:rPr>
              <a:t>Ulotkę o naszym</a:t>
            </a:r>
          </a:p>
          <a:p>
            <a:pPr algn="ctr"/>
            <a:r>
              <a:rPr lang="pl-PL" sz="2000" dirty="0" smtClean="0">
                <a:latin typeface="Calibri" pitchFamily="34" charset="0"/>
              </a:rPr>
              <a:t>sklepie internetowym</a:t>
            </a:r>
            <a:endParaRPr lang="de-DE" sz="2000" dirty="0" smtClean="0">
              <a:latin typeface="Calibri" pitchFamily="34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636876"/>
            <a:ext cx="2736304" cy="13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/>
          <p:nvPr/>
        </p:nvSpPr>
        <p:spPr>
          <a:xfrm>
            <a:off x="3419872" y="4996916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rgbClr val="FF0000"/>
                </a:solidFill>
                <a:latin typeface="Calibri" pitchFamily="34" charset="0"/>
              </a:rPr>
              <a:t>Każdy odwiedzający nasze stoisko </a:t>
            </a:r>
          </a:p>
          <a:p>
            <a:pPr algn="ctr"/>
            <a:r>
              <a:rPr lang="pl-PL" sz="2000" dirty="0" smtClean="0">
                <a:solidFill>
                  <a:srgbClr val="FF0000"/>
                </a:solidFill>
                <a:latin typeface="Calibri" pitchFamily="34" charset="0"/>
              </a:rPr>
              <a:t>otrzyma kluczyk USB w prezencie</a:t>
            </a:r>
            <a:endParaRPr lang="de-DE" sz="20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kumente und Einstellungen\Pragmaticus GmbH\Eigene Dateien\Pragmaticus GmbH Beratung und Interim\Marktpositionierung\Homepage und CI\PDF-CI und Broschüre\PRAG_Logo_Claim_Web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857364"/>
            <a:ext cx="4921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571472" y="3786190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Pragmaticus GmbH sp.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k.</a:t>
            </a:r>
          </a:p>
          <a:p>
            <a:pPr algn="ctr"/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TWÓJ </a:t>
            </a:r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 </a:t>
            </a:r>
          </a:p>
          <a:p>
            <a:pPr algn="ctr"/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</a:t>
            </a:r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Projektów Wodnych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3943151" cy="23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428596" y="875035"/>
            <a:ext cx="850112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Pragmaticus® GmbH sp.</a:t>
            </a:r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k.</a:t>
            </a:r>
          </a:p>
          <a:p>
            <a:pPr algn="ctr">
              <a:lnSpc>
                <a:spcPct val="200000"/>
              </a:lnSpc>
            </a:pP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</a:rPr>
              <a:t>Niezależna polska średniej wielkości firma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</a:rPr>
              <a:t>z niemiecką „spółką-matką”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000" b="1" dirty="0" smtClean="0">
                <a:latin typeface="Calibri" pitchFamily="34" charset="0"/>
              </a:rPr>
              <a:t> Spółka-matka</a:t>
            </a:r>
            <a:r>
              <a:rPr lang="en-US" sz="2000" b="1" dirty="0" smtClean="0">
                <a:latin typeface="Calibri" pitchFamily="34" charset="0"/>
              </a:rPr>
              <a:t>: </a:t>
            </a:r>
            <a:r>
              <a:rPr lang="en-US" sz="2000" b="1" smtClean="0">
                <a:latin typeface="Calibri" pitchFamily="34" charset="0"/>
              </a:rPr>
              <a:t>	</a:t>
            </a:r>
            <a:r>
              <a:rPr lang="en-US" sz="2000" smtClean="0">
                <a:latin typeface="Calibri" pitchFamily="34" charset="0"/>
              </a:rPr>
              <a:t>Pragmaticus</a:t>
            </a:r>
            <a:r>
              <a:rPr lang="en-US" sz="2000" b="1" baseline="3000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GmbH (</a:t>
            </a:r>
            <a:r>
              <a:rPr lang="pl-PL" sz="2000" dirty="0" smtClean="0">
                <a:latin typeface="Calibri" pitchFamily="34" charset="0"/>
              </a:rPr>
              <a:t>Niemcy</a:t>
            </a:r>
            <a:r>
              <a:rPr lang="en-US" sz="2000" dirty="0" smtClean="0">
                <a:latin typeface="Calibri" pitchFamily="34" charset="0"/>
              </a:rPr>
              <a:t>, Lauf a.d. Pegnitz)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b="1" dirty="0" smtClean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Pol</a:t>
            </a:r>
            <a:r>
              <a:rPr lang="pl-PL" sz="2000" b="1" dirty="0" smtClean="0">
                <a:latin typeface="Calibri" pitchFamily="34" charset="0"/>
              </a:rPr>
              <a:t>ska firma</a:t>
            </a:r>
            <a:r>
              <a:rPr lang="en-US" sz="2000" b="1" dirty="0" smtClean="0">
                <a:latin typeface="Calibri" pitchFamily="34" charset="0"/>
              </a:rPr>
              <a:t>: 	</a:t>
            </a:r>
            <a:r>
              <a:rPr lang="pl-PL" sz="2000" b="1" dirty="0" smtClean="0">
                <a:latin typeface="Calibri" pitchFamily="34" charset="0"/>
              </a:rPr>
              <a:t>	</a:t>
            </a:r>
            <a:r>
              <a:rPr lang="en-US" sz="2000" dirty="0" smtClean="0">
                <a:latin typeface="Calibri" pitchFamily="34" charset="0"/>
              </a:rPr>
              <a:t>Pragmaticus GmbH sp.</a:t>
            </a:r>
            <a:r>
              <a:rPr lang="pl-PL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k. (Pol</a:t>
            </a:r>
            <a:r>
              <a:rPr lang="pl-PL" sz="2000" dirty="0" smtClean="0">
                <a:latin typeface="Calibri" pitchFamily="34" charset="0"/>
              </a:rPr>
              <a:t>ska</a:t>
            </a:r>
            <a:r>
              <a:rPr lang="en-US" sz="2000" dirty="0" smtClean="0">
                <a:latin typeface="Calibri" pitchFamily="34" charset="0"/>
              </a:rPr>
              <a:t>, Warszawa)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b="1" dirty="0" smtClean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Lo</a:t>
            </a:r>
            <a:r>
              <a:rPr lang="pl-PL" sz="2000" b="1" dirty="0" smtClean="0">
                <a:latin typeface="Calibri" pitchFamily="34" charset="0"/>
              </a:rPr>
              <a:t>kalny magazyn</a:t>
            </a:r>
            <a:r>
              <a:rPr lang="en-US" sz="2000" b="1" dirty="0" smtClean="0">
                <a:latin typeface="Calibri" pitchFamily="34" charset="0"/>
              </a:rPr>
              <a:t>: 	</a:t>
            </a:r>
            <a:r>
              <a:rPr lang="en-US" sz="2000" dirty="0" smtClean="0">
                <a:latin typeface="Calibri" pitchFamily="34" charset="0"/>
              </a:rPr>
              <a:t>Rytwiany (</a:t>
            </a:r>
            <a:r>
              <a:rPr lang="pl-PL" sz="2000" dirty="0" smtClean="0">
                <a:latin typeface="Calibri" pitchFamily="34" charset="0"/>
              </a:rPr>
              <a:t>południowo-wschodnia Polska</a:t>
            </a:r>
            <a:r>
              <a:rPr lang="en-US" sz="2000" dirty="0" smtClean="0">
                <a:latin typeface="Calibri" pitchFamily="34" charset="0"/>
              </a:rPr>
              <a:t>) </a:t>
            </a:r>
          </a:p>
          <a:p>
            <a:pPr algn="just">
              <a:lnSpc>
                <a:spcPts val="1200"/>
              </a:lnSpc>
            </a:pP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71472" y="285728"/>
            <a:ext cx="3919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8000"/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Kim jest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 Pragmaticus GmbH sp.</a:t>
            </a:r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k. ?</a:t>
            </a:r>
            <a:endParaRPr lang="de-DE" sz="2000" b="1" dirty="0" smtClean="0">
              <a:solidFill>
                <a:srgbClr val="0070C0"/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572000" y="4293096"/>
            <a:ext cx="3970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latin typeface="Calibri" pitchFamily="34" charset="0"/>
              </a:rPr>
              <a:t>Pragmaticus GmbH sp.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  <a:latin typeface="Calibri" pitchFamily="34" charset="0"/>
              </a:rPr>
              <a:t>k.  (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</a:rPr>
              <a:t>siedziba</a:t>
            </a:r>
            <a:r>
              <a:rPr lang="de-DE" sz="2000" b="1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  <a:endParaRPr lang="de-DE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572000" y="5301208"/>
            <a:ext cx="3355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Pragmaticus GmbH (</a:t>
            </a:r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Niemcy</a:t>
            </a:r>
            <a:r>
              <a:rPr lang="de-DE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)</a:t>
            </a:r>
            <a:endParaRPr lang="de-DE" sz="2000" b="1" dirty="0">
              <a:solidFill>
                <a:srgbClr val="0070C0"/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cxnSp>
        <p:nvCxnSpPr>
          <p:cNvPr id="20" name="Gerade Verbindung mit Pfeil 19"/>
          <p:cNvCxnSpPr>
            <a:stCxn id="15" idx="1"/>
          </p:cNvCxnSpPr>
          <p:nvPr/>
        </p:nvCxnSpPr>
        <p:spPr bwMode="auto">
          <a:xfrm flipH="1">
            <a:off x="3707904" y="4493151"/>
            <a:ext cx="864096" cy="3040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Gerade Verbindung mit Pfeil 21"/>
          <p:cNvCxnSpPr>
            <a:stCxn id="16" idx="1"/>
          </p:cNvCxnSpPr>
          <p:nvPr/>
        </p:nvCxnSpPr>
        <p:spPr bwMode="auto">
          <a:xfrm flipH="1">
            <a:off x="1259634" y="5501263"/>
            <a:ext cx="3312366" cy="4480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4572000" y="4797152"/>
            <a:ext cx="4120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latin typeface="Calibri" pitchFamily="34" charset="0"/>
              </a:rPr>
              <a:t>Pragmaticus GmbH sp.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  <a:latin typeface="Calibri" pitchFamily="34" charset="0"/>
              </a:rPr>
              <a:t>k.  (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</a:rPr>
              <a:t>magazyn</a:t>
            </a:r>
            <a:r>
              <a:rPr lang="de-DE" sz="2000" b="1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  <a:endParaRPr lang="de-DE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3" name="Gerade Verbindung mit Pfeil 12"/>
          <p:cNvCxnSpPr>
            <a:stCxn id="12" idx="1"/>
          </p:cNvCxnSpPr>
          <p:nvPr/>
        </p:nvCxnSpPr>
        <p:spPr bwMode="auto">
          <a:xfrm flipH="1">
            <a:off x="3707906" y="4997207"/>
            <a:ext cx="864094" cy="4793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69471" y="980728"/>
            <a:ext cx="4137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K</a:t>
            </a:r>
            <a:r>
              <a:rPr lang="de-DE" b="1" dirty="0" smtClean="0">
                <a:solidFill>
                  <a:srgbClr val="FF0000"/>
                </a:solidFill>
                <a:latin typeface="Calibri" pitchFamily="34" charset="0"/>
              </a:rPr>
              <a:t>now how </a:t>
            </a:r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i usługi Pragmaticus</a:t>
            </a:r>
            <a:endParaRPr lang="de-DE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714348" y="285728"/>
            <a:ext cx="5657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Co oferuje </a:t>
            </a:r>
            <a:r>
              <a:rPr lang="de-DE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Pragmaticus GmbH sp.</a:t>
            </a:r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 </a:t>
            </a:r>
            <a:r>
              <a:rPr lang="de-DE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k. ?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3528" y="2015261"/>
            <a:ext cx="4216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alibri" pitchFamily="34" charset="0"/>
              </a:rPr>
              <a:t>Inżynieria</a:t>
            </a:r>
            <a:r>
              <a:rPr lang="de-DE" b="1" dirty="0" smtClean="0">
                <a:latin typeface="Calibri" pitchFamily="34" charset="0"/>
              </a:rPr>
              <a:t>/plan</a:t>
            </a:r>
            <a:r>
              <a:rPr lang="pl-PL" b="1" dirty="0" smtClean="0">
                <a:latin typeface="Calibri" pitchFamily="34" charset="0"/>
              </a:rPr>
              <a:t>owanie projektu</a:t>
            </a:r>
            <a:endParaRPr lang="de-DE" b="1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33872" y="2696869"/>
            <a:ext cx="3626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alibri" pitchFamily="34" charset="0"/>
              </a:rPr>
              <a:t>Wnioski o dofinansowanie </a:t>
            </a:r>
          </a:p>
          <a:p>
            <a:r>
              <a:rPr lang="pl-PL" b="1" dirty="0" smtClean="0">
                <a:latin typeface="Calibri" pitchFamily="34" charset="0"/>
              </a:rPr>
              <a:t>z funduszy unijnych</a:t>
            </a:r>
            <a:endParaRPr lang="de-DE" b="1" dirty="0">
              <a:latin typeface="Calibri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3528" y="3757754"/>
            <a:ext cx="4347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alibri" pitchFamily="34" charset="0"/>
              </a:rPr>
              <a:t>Dostawa zaworów pod projekty</a:t>
            </a:r>
            <a:endParaRPr lang="de-DE" b="1" dirty="0">
              <a:latin typeface="Calibri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23528" y="4402014"/>
            <a:ext cx="3844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alibri" pitchFamily="34" charset="0"/>
              </a:rPr>
              <a:t>Zapotrzebowanie na zawory </a:t>
            </a:r>
          </a:p>
          <a:p>
            <a:r>
              <a:rPr lang="pl-PL" b="1" dirty="0" smtClean="0">
                <a:latin typeface="Calibri" pitchFamily="34" charset="0"/>
              </a:rPr>
              <a:t>w małych ilościach i szybko</a:t>
            </a:r>
            <a:endParaRPr lang="de-DE" b="1" dirty="0">
              <a:latin typeface="Calibri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23528" y="5249034"/>
            <a:ext cx="2831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alibri" pitchFamily="34" charset="0"/>
              </a:rPr>
              <a:t>Obsługa zewnętrzna </a:t>
            </a:r>
          </a:p>
          <a:p>
            <a:r>
              <a:rPr lang="pl-PL" b="1" dirty="0" smtClean="0">
                <a:latin typeface="Calibri" pitchFamily="34" charset="0"/>
              </a:rPr>
              <a:t>„wolnych” zaworów</a:t>
            </a:r>
            <a:endParaRPr lang="de-DE" b="1" dirty="0">
              <a:latin typeface="Calibri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930573" y="2944640"/>
            <a:ext cx="2863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Calibri" pitchFamily="34" charset="0"/>
              </a:rPr>
              <a:t>Finanse </a:t>
            </a:r>
            <a:r>
              <a:rPr lang="de-DE" b="1" dirty="0" smtClean="0">
                <a:solidFill>
                  <a:srgbClr val="0070C0"/>
                </a:solidFill>
                <a:latin typeface="Calibri" pitchFamily="34" charset="0"/>
              </a:rPr>
              <a:t>Pragmaticus </a:t>
            </a:r>
            <a:endParaRPr lang="de-DE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932040" y="5415607"/>
            <a:ext cx="2961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Calibri" pitchFamily="34" charset="0"/>
              </a:rPr>
              <a:t>Magazyn </a:t>
            </a:r>
            <a:r>
              <a:rPr lang="de-DE" b="1" dirty="0" smtClean="0">
                <a:solidFill>
                  <a:srgbClr val="0070C0"/>
                </a:solidFill>
                <a:latin typeface="Calibri" pitchFamily="34" charset="0"/>
              </a:rPr>
              <a:t>Pragmaticus</a:t>
            </a:r>
            <a:endParaRPr lang="de-DE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932040" y="4586679"/>
            <a:ext cx="4214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Calibri" pitchFamily="34" charset="0"/>
              </a:rPr>
              <a:t>Sklep internetowy </a:t>
            </a:r>
            <a:r>
              <a:rPr lang="de-DE" b="1" dirty="0" smtClean="0">
                <a:solidFill>
                  <a:srgbClr val="0070C0"/>
                </a:solidFill>
                <a:latin typeface="Calibri" pitchFamily="34" charset="0"/>
              </a:rPr>
              <a:t>Pragmaticus </a:t>
            </a:r>
            <a:endParaRPr lang="de-DE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932040" y="1861372"/>
            <a:ext cx="3143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Calibri" pitchFamily="34" charset="0"/>
              </a:rPr>
              <a:t>Inżynieria Pragmaticus</a:t>
            </a:r>
            <a:r>
              <a:rPr lang="de-DE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r>
              <a:rPr lang="de-DE" sz="2000" b="1" dirty="0" smtClean="0">
                <a:solidFill>
                  <a:srgbClr val="0070C0"/>
                </a:solidFill>
                <a:latin typeface="Calibri" pitchFamily="34" charset="0"/>
              </a:rPr>
              <a:t>(</a:t>
            </a:r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</a:rPr>
              <a:t>na etapie tworzenia</a:t>
            </a:r>
            <a:r>
              <a:rPr lang="de-DE" sz="2000" b="1" dirty="0" smtClean="0">
                <a:solidFill>
                  <a:srgbClr val="0070C0"/>
                </a:solidFill>
                <a:latin typeface="Calibri" pitchFamily="34" charset="0"/>
              </a:rPr>
              <a:t>)</a:t>
            </a:r>
            <a:endParaRPr lang="de-DE" sz="20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932040" y="3757754"/>
            <a:ext cx="429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Calibri" pitchFamily="34" charset="0"/>
              </a:rPr>
              <a:t>Dostawa zaworów </a:t>
            </a:r>
            <a:r>
              <a:rPr lang="de-DE" b="1" dirty="0" smtClean="0">
                <a:solidFill>
                  <a:srgbClr val="0070C0"/>
                </a:solidFill>
                <a:latin typeface="Calibri" pitchFamily="34" charset="0"/>
              </a:rPr>
              <a:t>Pragmaticus</a:t>
            </a:r>
            <a:endParaRPr lang="de-DE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0" name="Pfeil nach rechts 19"/>
          <p:cNvSpPr/>
          <p:nvPr/>
        </p:nvSpPr>
        <p:spPr bwMode="auto">
          <a:xfrm>
            <a:off x="4499992" y="2132478"/>
            <a:ext cx="432048" cy="288032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1" name="Pfeil nach rechts 20"/>
          <p:cNvSpPr/>
          <p:nvPr/>
        </p:nvSpPr>
        <p:spPr bwMode="auto">
          <a:xfrm>
            <a:off x="4499992" y="3025552"/>
            <a:ext cx="432048" cy="288032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3" name="Pfeil nach rechts 22"/>
          <p:cNvSpPr/>
          <p:nvPr/>
        </p:nvSpPr>
        <p:spPr bwMode="auto">
          <a:xfrm>
            <a:off x="4498525" y="3844570"/>
            <a:ext cx="432048" cy="288032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4" name="Pfeil nach rechts 23"/>
          <p:cNvSpPr/>
          <p:nvPr/>
        </p:nvSpPr>
        <p:spPr bwMode="auto">
          <a:xfrm>
            <a:off x="4499992" y="4673497"/>
            <a:ext cx="432048" cy="288032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5" name="Pfeil nach rechts 24"/>
          <p:cNvSpPr/>
          <p:nvPr/>
        </p:nvSpPr>
        <p:spPr bwMode="auto">
          <a:xfrm>
            <a:off x="4499992" y="5502423"/>
            <a:ext cx="432048" cy="288032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69471" y="980728"/>
            <a:ext cx="4137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K</a:t>
            </a:r>
            <a:r>
              <a:rPr lang="de-DE" b="1" dirty="0" smtClean="0">
                <a:solidFill>
                  <a:srgbClr val="FF0000"/>
                </a:solidFill>
                <a:latin typeface="Calibri" pitchFamily="34" charset="0"/>
              </a:rPr>
              <a:t>now how </a:t>
            </a:r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i usługi Pragmaticus</a:t>
            </a:r>
            <a:endParaRPr lang="de-DE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714348" y="285728"/>
            <a:ext cx="5657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Co oferuje </a:t>
            </a:r>
            <a:r>
              <a:rPr lang="de-DE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Pragmaticus GmbH sp.</a:t>
            </a:r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 </a:t>
            </a:r>
            <a:r>
              <a:rPr lang="de-DE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k. ?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3528" y="2015261"/>
            <a:ext cx="4216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alibri" pitchFamily="34" charset="0"/>
              </a:rPr>
              <a:t>Inżynieria</a:t>
            </a:r>
            <a:r>
              <a:rPr lang="de-DE" b="1" dirty="0" smtClean="0">
                <a:latin typeface="Calibri" pitchFamily="34" charset="0"/>
              </a:rPr>
              <a:t>/plan</a:t>
            </a:r>
            <a:r>
              <a:rPr lang="pl-PL" b="1" dirty="0" smtClean="0">
                <a:latin typeface="Calibri" pitchFamily="34" charset="0"/>
              </a:rPr>
              <a:t>owanie projektu</a:t>
            </a:r>
            <a:endParaRPr lang="de-DE" b="1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33872" y="2696869"/>
            <a:ext cx="3626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alibri" pitchFamily="34" charset="0"/>
              </a:rPr>
              <a:t>Wnioski o dofinansowanie </a:t>
            </a:r>
          </a:p>
          <a:p>
            <a:r>
              <a:rPr lang="pl-PL" b="1" dirty="0" smtClean="0">
                <a:latin typeface="Calibri" pitchFamily="34" charset="0"/>
              </a:rPr>
              <a:t>z funduszy unijnych</a:t>
            </a:r>
            <a:endParaRPr lang="de-DE" b="1" dirty="0">
              <a:latin typeface="Calibri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3528" y="3757754"/>
            <a:ext cx="4347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Dostawa zaworów pod projekty</a:t>
            </a:r>
            <a:endParaRPr lang="de-DE" b="1" dirty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23528" y="4402014"/>
            <a:ext cx="3844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Zapotrzebowanie na zawory </a:t>
            </a:r>
          </a:p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w małych ilościach i szybko</a:t>
            </a:r>
            <a:endParaRPr lang="de-DE" b="1" dirty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23528" y="5249034"/>
            <a:ext cx="2831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Obsługa zewnętrzna </a:t>
            </a:r>
          </a:p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„wolnych” zaworów</a:t>
            </a:r>
            <a:endParaRPr lang="de-DE" b="1" dirty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930573" y="2944640"/>
            <a:ext cx="2863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Calibri" pitchFamily="34" charset="0"/>
              </a:rPr>
              <a:t>Finanse </a:t>
            </a:r>
            <a:r>
              <a:rPr lang="de-DE" b="1" dirty="0" smtClean="0">
                <a:solidFill>
                  <a:srgbClr val="0070C0"/>
                </a:solidFill>
                <a:latin typeface="Calibri" pitchFamily="34" charset="0"/>
              </a:rPr>
              <a:t>Pragmaticus </a:t>
            </a:r>
            <a:endParaRPr lang="de-DE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932040" y="5415607"/>
            <a:ext cx="2961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Magazyn </a:t>
            </a:r>
            <a:r>
              <a:rPr lang="de-DE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Pragmaticus</a:t>
            </a:r>
            <a:endParaRPr lang="de-DE" b="1" dirty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932040" y="4586679"/>
            <a:ext cx="4214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Sklep internetowy </a:t>
            </a:r>
            <a:r>
              <a:rPr lang="de-DE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Pragmaticus </a:t>
            </a:r>
            <a:endParaRPr lang="de-DE" b="1" dirty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932040" y="1861372"/>
            <a:ext cx="3143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Calibri" pitchFamily="34" charset="0"/>
              </a:rPr>
              <a:t>Inżynieria Pragmaticus</a:t>
            </a:r>
            <a:r>
              <a:rPr lang="de-DE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r>
              <a:rPr lang="de-DE" sz="2000" b="1" dirty="0" smtClean="0">
                <a:solidFill>
                  <a:srgbClr val="0070C0"/>
                </a:solidFill>
                <a:latin typeface="Calibri" pitchFamily="34" charset="0"/>
              </a:rPr>
              <a:t>(</a:t>
            </a:r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</a:rPr>
              <a:t>na etapie tworzenia</a:t>
            </a:r>
            <a:r>
              <a:rPr lang="de-DE" sz="2000" b="1" dirty="0" smtClean="0">
                <a:solidFill>
                  <a:srgbClr val="0070C0"/>
                </a:solidFill>
                <a:latin typeface="Calibri" pitchFamily="34" charset="0"/>
              </a:rPr>
              <a:t>)</a:t>
            </a:r>
            <a:endParaRPr lang="de-DE" sz="20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932040" y="3757754"/>
            <a:ext cx="429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Dostawa zaworów </a:t>
            </a:r>
            <a:r>
              <a:rPr lang="de-DE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Pragmaticus</a:t>
            </a:r>
            <a:endParaRPr lang="de-DE" b="1" dirty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</p:txBody>
      </p:sp>
      <p:sp>
        <p:nvSpPr>
          <p:cNvPr id="20" name="Pfeil nach rechts 19"/>
          <p:cNvSpPr/>
          <p:nvPr/>
        </p:nvSpPr>
        <p:spPr bwMode="auto">
          <a:xfrm>
            <a:off x="4499992" y="2132478"/>
            <a:ext cx="432048" cy="288032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1" name="Pfeil nach rechts 20"/>
          <p:cNvSpPr/>
          <p:nvPr/>
        </p:nvSpPr>
        <p:spPr bwMode="auto">
          <a:xfrm>
            <a:off x="4499992" y="3025552"/>
            <a:ext cx="432048" cy="288032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3" name="Pfeil nach rechts 22"/>
          <p:cNvSpPr/>
          <p:nvPr/>
        </p:nvSpPr>
        <p:spPr bwMode="auto">
          <a:xfrm>
            <a:off x="4498525" y="3844570"/>
            <a:ext cx="432048" cy="288032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4" name="Pfeil nach rechts 23"/>
          <p:cNvSpPr/>
          <p:nvPr/>
        </p:nvSpPr>
        <p:spPr bwMode="auto">
          <a:xfrm>
            <a:off x="4499992" y="4673497"/>
            <a:ext cx="432048" cy="288032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5" name="Pfeil nach rechts 24"/>
          <p:cNvSpPr/>
          <p:nvPr/>
        </p:nvSpPr>
        <p:spPr bwMode="auto">
          <a:xfrm>
            <a:off x="4499992" y="5502423"/>
            <a:ext cx="432048" cy="288032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91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714348" y="285728"/>
            <a:ext cx="55138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Inżynieria i Finanse Pragmatic</a:t>
            </a:r>
            <a:r>
              <a:rPr lang="de-DE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us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11560" y="1268760"/>
            <a:ext cx="82089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  <a:latin typeface="Calibri" pitchFamily="34" charset="0"/>
              </a:rPr>
              <a:t>Pragmaticus GmbH sp.</a:t>
            </a:r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b="1" dirty="0" smtClean="0">
                <a:solidFill>
                  <a:srgbClr val="FF0000"/>
                </a:solidFill>
                <a:latin typeface="Calibri" pitchFamily="34" charset="0"/>
              </a:rPr>
              <a:t>k.</a:t>
            </a:r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 -</a:t>
            </a:r>
            <a:r>
              <a:rPr lang="de-DE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wsparcie inżynieryjne dla projektów</a:t>
            </a:r>
            <a:endParaRPr lang="de-DE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de-DE" sz="2000" dirty="0" smtClean="0">
              <a:latin typeface="Calibri" pitchFamily="34" charset="0"/>
            </a:endParaRPr>
          </a:p>
          <a:p>
            <a:r>
              <a:rPr lang="de-DE" sz="2000" dirty="0" smtClean="0">
                <a:latin typeface="Calibri" pitchFamily="34" charset="0"/>
              </a:rPr>
              <a:t>Pragmaticus GmbH sp.</a:t>
            </a:r>
            <a:r>
              <a:rPr lang="pl-PL" sz="2000" dirty="0" smtClean="0">
                <a:latin typeface="Calibri" pitchFamily="34" charset="0"/>
              </a:rPr>
              <a:t> </a:t>
            </a:r>
            <a:r>
              <a:rPr lang="de-DE" sz="2000" dirty="0" smtClean="0">
                <a:latin typeface="Calibri" pitchFamily="34" charset="0"/>
              </a:rPr>
              <a:t>k. </a:t>
            </a:r>
            <a:r>
              <a:rPr lang="pl-PL" sz="2000" dirty="0" smtClean="0">
                <a:latin typeface="Calibri" pitchFamily="34" charset="0"/>
              </a:rPr>
              <a:t>może wesprzeć w kwestiach dotyczących projektów w następujący sposób</a:t>
            </a:r>
            <a:r>
              <a:rPr lang="de-DE" sz="2000" dirty="0" smtClean="0">
                <a:latin typeface="Calibri" pitchFamily="34" charset="0"/>
              </a:rPr>
              <a:t>:</a:t>
            </a:r>
          </a:p>
          <a:p>
            <a:endParaRPr lang="pl-PL" sz="2000" dirty="0" smtClean="0">
              <a:latin typeface="Calibri" pitchFamily="34" charset="0"/>
            </a:endParaRPr>
          </a:p>
          <a:p>
            <a:endParaRPr lang="de-DE" sz="2000" dirty="0" smtClean="0">
              <a:latin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tabLst>
                <a:tab pos="2243138" algn="l"/>
              </a:tabLst>
            </a:pPr>
            <a:r>
              <a:rPr lang="de-DE" sz="2000" dirty="0" smtClean="0">
                <a:latin typeface="Calibri" pitchFamily="34" charset="0"/>
              </a:rPr>
              <a:t> </a:t>
            </a:r>
            <a:r>
              <a:rPr lang="pl-PL" sz="2000" dirty="0" smtClean="0">
                <a:latin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</a:rPr>
              <a:t>Aud</a:t>
            </a:r>
            <a:r>
              <a:rPr lang="pl-PL" sz="2000" b="1" dirty="0" smtClean="0">
                <a:latin typeface="Calibri" pitchFamily="34" charset="0"/>
              </a:rPr>
              <a:t>yt</a:t>
            </a:r>
            <a:r>
              <a:rPr lang="de-DE" sz="2000" b="1" dirty="0" smtClean="0">
                <a:latin typeface="Calibri" pitchFamily="34" charset="0"/>
              </a:rPr>
              <a:t> </a:t>
            </a:r>
            <a:r>
              <a:rPr lang="de-DE" sz="2000" dirty="0" smtClean="0">
                <a:latin typeface="Calibri" pitchFamily="34" charset="0"/>
              </a:rPr>
              <a:t>	(</a:t>
            </a:r>
            <a:r>
              <a:rPr lang="pl-PL" sz="2000" dirty="0" smtClean="0">
                <a:latin typeface="Calibri" pitchFamily="34" charset="0"/>
              </a:rPr>
              <a:t>aktualny stan osprzętu)</a:t>
            </a:r>
            <a:endParaRPr lang="de-DE" sz="2000" dirty="0" smtClean="0">
              <a:latin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tabLst>
                <a:tab pos="2243138" algn="l"/>
              </a:tabLst>
            </a:pPr>
            <a:r>
              <a:rPr lang="de-DE" sz="2000" dirty="0" smtClean="0">
                <a:latin typeface="Calibri" pitchFamily="34" charset="0"/>
              </a:rPr>
              <a:t> </a:t>
            </a:r>
            <a:r>
              <a:rPr lang="pl-PL" sz="2000" dirty="0" smtClean="0">
                <a:latin typeface="Calibri" pitchFamily="34" charset="0"/>
              </a:rPr>
              <a:t> </a:t>
            </a:r>
            <a:r>
              <a:rPr lang="pl-PL" sz="2000" b="1" dirty="0" smtClean="0">
                <a:latin typeface="Calibri" pitchFamily="34" charset="0"/>
              </a:rPr>
              <a:t>D</a:t>
            </a:r>
            <a:r>
              <a:rPr lang="de-DE" sz="2000" b="1" dirty="0" smtClean="0">
                <a:latin typeface="Calibri" pitchFamily="34" charset="0"/>
              </a:rPr>
              <a:t>o</a:t>
            </a:r>
            <a:r>
              <a:rPr lang="pl-PL" sz="2000" b="1" dirty="0" smtClean="0">
                <a:latin typeface="Calibri" pitchFamily="34" charset="0"/>
              </a:rPr>
              <a:t>radztwo  </a:t>
            </a:r>
            <a:r>
              <a:rPr lang="de-DE" sz="2000" b="1" dirty="0" smtClean="0">
                <a:latin typeface="Calibri" pitchFamily="34" charset="0"/>
              </a:rPr>
              <a:t>	</a:t>
            </a:r>
            <a:r>
              <a:rPr lang="de-DE" sz="2000" dirty="0" smtClean="0">
                <a:latin typeface="Calibri" pitchFamily="34" charset="0"/>
              </a:rPr>
              <a:t>(</a:t>
            </a:r>
            <a:r>
              <a:rPr lang="pl-PL" sz="2000" dirty="0" smtClean="0">
                <a:latin typeface="Calibri" pitchFamily="34" charset="0"/>
              </a:rPr>
              <a:t>zalecane czynności</a:t>
            </a:r>
            <a:r>
              <a:rPr lang="de-DE" sz="2000" dirty="0" smtClean="0">
                <a:latin typeface="Calibri" pitchFamily="34" charset="0"/>
              </a:rPr>
              <a:t>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tabLst>
                <a:tab pos="2243138" algn="l"/>
              </a:tabLst>
            </a:pPr>
            <a:r>
              <a:rPr lang="de-DE" sz="2000" dirty="0" smtClean="0">
                <a:latin typeface="Calibri" pitchFamily="34" charset="0"/>
              </a:rPr>
              <a:t> </a:t>
            </a:r>
            <a:r>
              <a:rPr lang="pl-PL" sz="2000" dirty="0" smtClean="0">
                <a:latin typeface="Calibri" pitchFamily="34" charset="0"/>
              </a:rPr>
              <a:t> </a:t>
            </a:r>
            <a:r>
              <a:rPr lang="de-DE" sz="2000" b="1" dirty="0" smtClean="0">
                <a:latin typeface="Calibri" pitchFamily="34" charset="0"/>
              </a:rPr>
              <a:t>Plan</a:t>
            </a:r>
            <a:r>
              <a:rPr lang="pl-PL" sz="2000" b="1" dirty="0" smtClean="0">
                <a:latin typeface="Calibri" pitchFamily="34" charset="0"/>
              </a:rPr>
              <a:t>owanie</a:t>
            </a:r>
            <a:r>
              <a:rPr lang="de-DE" sz="2000" b="1" dirty="0" smtClean="0">
                <a:latin typeface="Calibri" pitchFamily="34" charset="0"/>
              </a:rPr>
              <a:t>	</a:t>
            </a:r>
            <a:r>
              <a:rPr lang="de-DE" sz="2000" dirty="0" smtClean="0">
                <a:latin typeface="Calibri" pitchFamily="34" charset="0"/>
              </a:rPr>
              <a:t>(</a:t>
            </a:r>
            <a:r>
              <a:rPr lang="pl-PL" sz="2000" dirty="0" smtClean="0">
                <a:latin typeface="Calibri" pitchFamily="34" charset="0"/>
              </a:rPr>
              <a:t>projektów</a:t>
            </a:r>
            <a:r>
              <a:rPr lang="de-DE" sz="2000" dirty="0" smtClean="0">
                <a:latin typeface="Calibri" pitchFamily="34" charset="0"/>
              </a:rPr>
              <a:t>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tabLst>
                <a:tab pos="2243138" algn="l"/>
              </a:tabLst>
            </a:pPr>
            <a:r>
              <a:rPr lang="de-DE" sz="2000" dirty="0" smtClean="0">
                <a:latin typeface="Calibri" pitchFamily="34" charset="0"/>
              </a:rPr>
              <a:t> </a:t>
            </a:r>
            <a:r>
              <a:rPr lang="pl-PL" sz="2000" dirty="0" smtClean="0">
                <a:latin typeface="Calibri" pitchFamily="34" charset="0"/>
              </a:rPr>
              <a:t> </a:t>
            </a:r>
            <a:r>
              <a:rPr lang="pl-PL" sz="2000" b="1" dirty="0" smtClean="0">
                <a:latin typeface="Calibri" pitchFamily="34" charset="0"/>
              </a:rPr>
              <a:t>Inżynieria      </a:t>
            </a:r>
            <a:r>
              <a:rPr lang="de-DE" sz="2000" b="1" dirty="0" smtClean="0">
                <a:latin typeface="Calibri" pitchFamily="34" charset="0"/>
              </a:rPr>
              <a:t>	</a:t>
            </a:r>
            <a:r>
              <a:rPr lang="de-DE" sz="2000" dirty="0" smtClean="0">
                <a:latin typeface="Calibri" pitchFamily="34" charset="0"/>
              </a:rPr>
              <a:t>(</a:t>
            </a:r>
            <a:r>
              <a:rPr lang="pl-PL" sz="2000" dirty="0" smtClean="0">
                <a:latin typeface="Calibri" pitchFamily="34" charset="0"/>
              </a:rPr>
              <a:t>nowych obiektów</a:t>
            </a:r>
            <a:r>
              <a:rPr lang="de-DE" sz="2000" dirty="0" smtClean="0">
                <a:latin typeface="Calibri" pitchFamily="34" charset="0"/>
              </a:rPr>
              <a:t>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tabLst>
                <a:tab pos="2243138" algn="l"/>
              </a:tabLst>
            </a:pPr>
            <a:r>
              <a:rPr lang="de-DE" sz="2000" dirty="0" smtClean="0">
                <a:latin typeface="Calibri" pitchFamily="34" charset="0"/>
              </a:rPr>
              <a:t> </a:t>
            </a:r>
            <a:r>
              <a:rPr lang="pl-PL" sz="2000" dirty="0" smtClean="0">
                <a:latin typeface="Calibri" pitchFamily="34" charset="0"/>
              </a:rPr>
              <a:t> </a:t>
            </a:r>
            <a:r>
              <a:rPr lang="de-DE" sz="2000" b="1" dirty="0" smtClean="0">
                <a:latin typeface="Calibri" pitchFamily="34" charset="0"/>
              </a:rPr>
              <a:t>D</a:t>
            </a:r>
            <a:r>
              <a:rPr lang="pl-PL" sz="2000" b="1" dirty="0" smtClean="0">
                <a:latin typeface="Calibri" pitchFamily="34" charset="0"/>
              </a:rPr>
              <a:t>ostawa</a:t>
            </a:r>
            <a:r>
              <a:rPr lang="de-DE" sz="2000" dirty="0" smtClean="0">
                <a:latin typeface="Calibri" pitchFamily="34" charset="0"/>
              </a:rPr>
              <a:t> 	(</a:t>
            </a:r>
            <a:r>
              <a:rPr lang="pl-PL" sz="2000" dirty="0" smtClean="0">
                <a:latin typeface="Calibri" pitchFamily="34" charset="0"/>
              </a:rPr>
              <a:t>nowego osprzętu</a:t>
            </a:r>
            <a:r>
              <a:rPr lang="de-DE" sz="2000" dirty="0" smtClean="0">
                <a:latin typeface="Calibri" pitchFamily="34" charset="0"/>
              </a:rPr>
              <a:t>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tabLst>
                <a:tab pos="2243138" algn="l"/>
              </a:tabLst>
            </a:pPr>
            <a:r>
              <a:rPr lang="de-DE" sz="2000" b="1" dirty="0" smtClean="0">
                <a:latin typeface="Calibri" pitchFamily="34" charset="0"/>
              </a:rPr>
              <a:t> </a:t>
            </a:r>
            <a:r>
              <a:rPr lang="pl-PL" sz="2000" b="1" dirty="0" smtClean="0">
                <a:latin typeface="Calibri" pitchFamily="34" charset="0"/>
              </a:rPr>
              <a:t> Fundusze unijne</a:t>
            </a:r>
            <a:r>
              <a:rPr lang="pl-PL" sz="2000" dirty="0" smtClean="0">
                <a:latin typeface="Calibri" pitchFamily="34" charset="0"/>
              </a:rPr>
              <a:t>   </a:t>
            </a:r>
            <a:r>
              <a:rPr lang="de-DE" sz="2000" dirty="0" smtClean="0">
                <a:latin typeface="Calibri" pitchFamily="34" charset="0"/>
              </a:rPr>
              <a:t>	(</a:t>
            </a:r>
            <a:r>
              <a:rPr lang="pl-PL" sz="2000" dirty="0" smtClean="0">
                <a:latin typeface="Calibri" pitchFamily="34" charset="0"/>
              </a:rPr>
              <a:t>wnioski o dofinansowanie</a:t>
            </a:r>
            <a:r>
              <a:rPr lang="de-DE" sz="2000" dirty="0" smtClean="0">
                <a:latin typeface="Calibri" pitchFamily="34" charset="0"/>
              </a:rPr>
              <a:t>)</a:t>
            </a:r>
            <a:endParaRPr lang="de-DE" dirty="0"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451670"/>
            <a:ext cx="1296144" cy="155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Pragmaticus\Desktop\82c5cd8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4227" y="3645024"/>
            <a:ext cx="2052229" cy="1368152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941168"/>
            <a:ext cx="1733295" cy="114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69471" y="980728"/>
            <a:ext cx="4137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K</a:t>
            </a:r>
            <a:r>
              <a:rPr lang="de-DE" b="1" dirty="0" smtClean="0">
                <a:solidFill>
                  <a:srgbClr val="FF0000"/>
                </a:solidFill>
                <a:latin typeface="Calibri" pitchFamily="34" charset="0"/>
              </a:rPr>
              <a:t>now how </a:t>
            </a:r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i usługi Pragmaticus</a:t>
            </a:r>
            <a:endParaRPr lang="de-DE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714348" y="285728"/>
            <a:ext cx="5657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Co oferuje </a:t>
            </a:r>
            <a:r>
              <a:rPr lang="de-DE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Pragmaticus GmbH sp.</a:t>
            </a:r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 </a:t>
            </a:r>
            <a:r>
              <a:rPr lang="de-DE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k. ?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3528" y="2015261"/>
            <a:ext cx="4216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Inżynieria</a:t>
            </a:r>
            <a:r>
              <a:rPr lang="de-DE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/plan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owanie projektu</a:t>
            </a:r>
            <a:endParaRPr lang="de-DE" b="1" dirty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33872" y="2696869"/>
            <a:ext cx="3626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Wnioski o dofinansowanie </a:t>
            </a:r>
          </a:p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z funduszy unijnych</a:t>
            </a:r>
            <a:endParaRPr lang="de-DE" b="1" dirty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3528" y="3757754"/>
            <a:ext cx="4347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alibri" pitchFamily="34" charset="0"/>
              </a:rPr>
              <a:t>Dostawa zaworów pod projekty</a:t>
            </a:r>
            <a:endParaRPr lang="de-DE" b="1" dirty="0">
              <a:latin typeface="Calibri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23528" y="4402014"/>
            <a:ext cx="3844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alibri" pitchFamily="34" charset="0"/>
              </a:rPr>
              <a:t>Zapotrzebowanie na zawory </a:t>
            </a:r>
          </a:p>
          <a:p>
            <a:r>
              <a:rPr lang="pl-PL" b="1" dirty="0" smtClean="0">
                <a:latin typeface="Calibri" pitchFamily="34" charset="0"/>
              </a:rPr>
              <a:t>w małych ilościach i szybko</a:t>
            </a:r>
            <a:endParaRPr lang="de-DE" b="1" dirty="0">
              <a:latin typeface="Calibri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23528" y="5249034"/>
            <a:ext cx="2831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alibri" pitchFamily="34" charset="0"/>
              </a:rPr>
              <a:t>Obsługa zewnętrzna </a:t>
            </a:r>
          </a:p>
          <a:p>
            <a:r>
              <a:rPr lang="pl-PL" b="1" dirty="0" smtClean="0">
                <a:latin typeface="Calibri" pitchFamily="34" charset="0"/>
              </a:rPr>
              <a:t>„wolnych” zaworów</a:t>
            </a:r>
            <a:endParaRPr lang="de-DE" b="1" dirty="0">
              <a:latin typeface="Calibri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930573" y="2944640"/>
            <a:ext cx="2863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Finanse </a:t>
            </a:r>
            <a:r>
              <a:rPr lang="de-DE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Pragmaticus </a:t>
            </a:r>
            <a:endParaRPr lang="de-DE" b="1" dirty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932040" y="5415607"/>
            <a:ext cx="2961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Calibri" pitchFamily="34" charset="0"/>
              </a:rPr>
              <a:t>Magazyn </a:t>
            </a:r>
            <a:r>
              <a:rPr lang="de-DE" b="1" dirty="0" smtClean="0">
                <a:solidFill>
                  <a:srgbClr val="0070C0"/>
                </a:solidFill>
                <a:latin typeface="Calibri" pitchFamily="34" charset="0"/>
              </a:rPr>
              <a:t>Pragmaticus</a:t>
            </a:r>
            <a:endParaRPr lang="de-DE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932040" y="4586679"/>
            <a:ext cx="4214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Calibri" pitchFamily="34" charset="0"/>
              </a:rPr>
              <a:t>Sklep internetowy </a:t>
            </a:r>
            <a:r>
              <a:rPr lang="de-DE" b="1" dirty="0" smtClean="0">
                <a:solidFill>
                  <a:srgbClr val="0070C0"/>
                </a:solidFill>
                <a:latin typeface="Calibri" pitchFamily="34" charset="0"/>
              </a:rPr>
              <a:t>Pragmaticus </a:t>
            </a:r>
            <a:endParaRPr lang="de-DE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932040" y="1861372"/>
            <a:ext cx="3143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Inżynieria Pragmaticus</a:t>
            </a:r>
            <a:r>
              <a:rPr lang="de-DE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de-DE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(</a:t>
            </a:r>
            <a:r>
              <a:rPr lang="pl-PL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na etapie tworzenia</a:t>
            </a:r>
            <a:r>
              <a:rPr lang="de-DE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)</a:t>
            </a:r>
            <a:endParaRPr lang="de-DE" sz="2000" b="1" dirty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932040" y="3757754"/>
            <a:ext cx="429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Calibri" pitchFamily="34" charset="0"/>
              </a:rPr>
              <a:t>Dostawa zaworów </a:t>
            </a:r>
            <a:r>
              <a:rPr lang="de-DE" b="1" dirty="0" smtClean="0">
                <a:solidFill>
                  <a:srgbClr val="0070C0"/>
                </a:solidFill>
                <a:latin typeface="Calibri" pitchFamily="34" charset="0"/>
              </a:rPr>
              <a:t>Pragmaticus</a:t>
            </a:r>
            <a:endParaRPr lang="de-DE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0" name="Pfeil nach rechts 19"/>
          <p:cNvSpPr/>
          <p:nvPr/>
        </p:nvSpPr>
        <p:spPr bwMode="auto">
          <a:xfrm>
            <a:off x="4499992" y="2132478"/>
            <a:ext cx="432048" cy="288032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1" name="Pfeil nach rechts 20"/>
          <p:cNvSpPr/>
          <p:nvPr/>
        </p:nvSpPr>
        <p:spPr bwMode="auto">
          <a:xfrm>
            <a:off x="4499992" y="3025552"/>
            <a:ext cx="432048" cy="288032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3" name="Pfeil nach rechts 22"/>
          <p:cNvSpPr/>
          <p:nvPr/>
        </p:nvSpPr>
        <p:spPr bwMode="auto">
          <a:xfrm>
            <a:off x="4498525" y="3844570"/>
            <a:ext cx="432048" cy="288032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4" name="Pfeil nach rechts 23"/>
          <p:cNvSpPr/>
          <p:nvPr/>
        </p:nvSpPr>
        <p:spPr bwMode="auto">
          <a:xfrm>
            <a:off x="4499992" y="4673497"/>
            <a:ext cx="432048" cy="288032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5" name="Pfeil nach rechts 24"/>
          <p:cNvSpPr/>
          <p:nvPr/>
        </p:nvSpPr>
        <p:spPr bwMode="auto">
          <a:xfrm>
            <a:off x="4499992" y="5502423"/>
            <a:ext cx="432048" cy="288032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8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14348" y="285728"/>
            <a:ext cx="5801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Magazyn w Rytwianach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 </a:t>
            </a:r>
            <a:r>
              <a:rPr lang="de-DE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83568" y="1124744"/>
            <a:ext cx="81369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Własny lokalny magazyn w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Rytwian</a:t>
            </a:r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ach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pl-PL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pl-PL" sz="2200" b="1" dirty="0" smtClean="0">
                <a:solidFill>
                  <a:srgbClr val="FF0000"/>
                </a:solidFill>
                <a:latin typeface="Calibri" pitchFamily="34" charset="0"/>
              </a:rPr>
              <a:t>w południowo-wschodniej Polsce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  <a:t>) 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pl-PL" sz="2000" dirty="0" smtClean="0">
                <a:latin typeface="Calibri" pitchFamily="34" charset="0"/>
              </a:rPr>
              <a:t>Obecnie (na początek) mamy w naszym magazynie</a:t>
            </a:r>
            <a:endParaRPr lang="en-US" sz="2000" dirty="0" smtClean="0">
              <a:latin typeface="Calibri" pitchFamily="34" charset="0"/>
            </a:endParaRPr>
          </a:p>
          <a:p>
            <a:r>
              <a:rPr lang="pl-PL" sz="2000" dirty="0" smtClean="0">
                <a:latin typeface="Calibri" pitchFamily="34" charset="0"/>
              </a:rPr>
              <a:t>„standardowy zestaw” zaworów dla przemysłu</a:t>
            </a:r>
          </a:p>
          <a:p>
            <a:r>
              <a:rPr lang="pl-PL" sz="2000" dirty="0" smtClean="0">
                <a:latin typeface="Calibri" pitchFamily="34" charset="0"/>
              </a:rPr>
              <a:t>wodnego</a:t>
            </a:r>
            <a:r>
              <a:rPr lang="en-US" sz="2000" dirty="0" smtClean="0">
                <a:latin typeface="Calibri" pitchFamily="34" charset="0"/>
              </a:rPr>
              <a:t>:</a:t>
            </a:r>
            <a:endParaRPr lang="pl-PL" sz="2000" dirty="0" smtClean="0">
              <a:latin typeface="Calibri" pitchFamily="34" charset="0"/>
            </a:endParaRPr>
          </a:p>
          <a:p>
            <a:endParaRPr lang="en-US" sz="2000" dirty="0" smtClean="0">
              <a:latin typeface="Calibri" pitchFamily="34" charset="0"/>
            </a:endParaRPr>
          </a:p>
          <a:p>
            <a:pPr defTabSz="885825">
              <a:lnSpc>
                <a:spcPct val="150000"/>
              </a:lnSpc>
              <a:buFont typeface="Wingdings" pitchFamily="2" charset="2"/>
              <a:buChar char="Ø"/>
              <a:tabLst>
                <a:tab pos="2336800" algn="l"/>
              </a:tabLst>
            </a:pPr>
            <a:r>
              <a:rPr lang="en-US" sz="2000" dirty="0" smtClean="0">
                <a:latin typeface="Calibri" pitchFamily="34" charset="0"/>
              </a:rPr>
              <a:t> </a:t>
            </a:r>
            <a:r>
              <a:rPr lang="pl-PL" sz="2000" dirty="0" smtClean="0">
                <a:latin typeface="Calibri" pitchFamily="34" charset="0"/>
              </a:rPr>
              <a:t> Przepustnice</a:t>
            </a:r>
            <a:r>
              <a:rPr lang="en-US" sz="2000" dirty="0" smtClean="0">
                <a:latin typeface="Calibri" pitchFamily="34" charset="0"/>
              </a:rPr>
              <a:t> 	(PN 10/16, DN 50 - DN 200)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tabLst>
                <a:tab pos="2336800" algn="l"/>
              </a:tabLst>
            </a:pPr>
            <a:r>
              <a:rPr lang="en-US" sz="2000" dirty="0" smtClean="0">
                <a:latin typeface="Calibri" pitchFamily="34" charset="0"/>
              </a:rPr>
              <a:t> </a:t>
            </a:r>
            <a:r>
              <a:rPr lang="pl-PL" sz="2000" dirty="0" smtClean="0">
                <a:latin typeface="Calibri" pitchFamily="34" charset="0"/>
              </a:rPr>
              <a:t> Zasuwy</a:t>
            </a:r>
            <a:r>
              <a:rPr lang="en-US" sz="2000" dirty="0" smtClean="0">
                <a:latin typeface="Calibri" pitchFamily="34" charset="0"/>
              </a:rPr>
              <a:t> 	(PN 10/16, DN 50 - DN 200, </a:t>
            </a:r>
            <a:r>
              <a:rPr lang="pl-PL" sz="2000" dirty="0" smtClean="0">
                <a:latin typeface="Calibri" pitchFamily="34" charset="0"/>
              </a:rPr>
              <a:t>krótkie i długie</a:t>
            </a:r>
            <a:r>
              <a:rPr lang="en-US" sz="2000" dirty="0" smtClean="0">
                <a:latin typeface="Calibri" pitchFamily="34" charset="0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tabLst>
                <a:tab pos="2336800" algn="l"/>
              </a:tabLst>
            </a:pPr>
            <a:r>
              <a:rPr lang="en-US" sz="2000" dirty="0" smtClean="0">
                <a:latin typeface="Calibri" pitchFamily="34" charset="0"/>
              </a:rPr>
              <a:t> </a:t>
            </a:r>
            <a:r>
              <a:rPr lang="pl-PL" sz="2000" dirty="0" smtClean="0">
                <a:latin typeface="Calibri" pitchFamily="34" charset="0"/>
              </a:rPr>
              <a:t> Zawory grzybkowe</a:t>
            </a:r>
            <a:r>
              <a:rPr lang="en-US" sz="2000" dirty="0" smtClean="0">
                <a:latin typeface="Calibri" pitchFamily="34" charset="0"/>
              </a:rPr>
              <a:t> 	(PN 10/16, DN 15 - DN 80)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tabLst>
                <a:tab pos="2336800" algn="l"/>
              </a:tabLst>
            </a:pPr>
            <a:r>
              <a:rPr lang="en-US" sz="2000" dirty="0" smtClean="0">
                <a:latin typeface="Calibri" pitchFamily="34" charset="0"/>
              </a:rPr>
              <a:t> </a:t>
            </a:r>
            <a:r>
              <a:rPr lang="pl-PL" sz="2000" dirty="0" smtClean="0">
                <a:latin typeface="Calibri" pitchFamily="34" charset="0"/>
              </a:rPr>
              <a:t> Zawory zwrotne</a:t>
            </a:r>
            <a:r>
              <a:rPr lang="en-US" sz="2000" dirty="0" smtClean="0">
                <a:latin typeface="Calibri" pitchFamily="34" charset="0"/>
              </a:rPr>
              <a:t> 	(PN 10/16, DN 50 - DN 100)</a:t>
            </a:r>
          </a:p>
          <a:p>
            <a:pPr algn="ctr"/>
            <a:endParaRPr lang="pl-PL" sz="10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…</a:t>
            </a:r>
            <a:r>
              <a:rPr lang="pl-PL" sz="2000" dirty="0" smtClean="0">
                <a:solidFill>
                  <a:srgbClr val="FF0000"/>
                </a:solidFill>
                <a:latin typeface="Calibri" pitchFamily="34" charset="0"/>
              </a:rPr>
              <a:t>i będziemy powiększać nasz magazyn krok po kroku w zależności od potrzeb klientów</a:t>
            </a: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290" name="AutoShape 2" descr="data:image/jpeg;base64,/9j/4AAQSkZJRgABAQAAAQABAAD/2wCEAAkGBxQTEhQUExQWFhUXGBgaGBgYGBgfFxwcHBgXGBgcHBgcHCogGhwlHBgcITEhJiorLi4uFx8zODUsNygtLisBCgoKDg0OGxAQGywlICYsLC4sLCw0LDA0LCwsLS0vLCwsLCwsLDQsLywsLCwsLCwsLC8sLCwsLCwsLCwsLCwsLP/AABEIALgBEwMBIgACEQEDEQH/xAAcAAACAgMBAQAAAAAAAAAAAAAFBgMEAAIHAQj/xABGEAACAQIEAwYDBQUFBwMFAAABAhEDIQAEEjEFQVEGEyJhcYEykaEjQrHR8FJicoLBBxSisuEzQ1NzktLxFbPCFiQlNOL/xAAaAQADAQEBAQAAAAAAAAAAAAABAgMABAUG/8QAMREAAgIBAwIFAgUEAwEAAAAAAAECESEDEjFBUQQiYYHwEzJxkaGxwULR4fEjUmIU/9oADAMBAAIRAxEAPwDlXC8rqM4duD8O1EDAHg9KIt+fyx0Ps9ldKgndvwxObKRQayOVgADlgnTxHQtbFbgvCs7VFTMkJ8TCnQcQ4UWgVBsTE3kT0BxJDhM5ZXiRMbEWI9CLjE1PL1BYfaA7bCoP/i3+H3xlBiqgupQ81aJB6SLHB/h9OIO7H/CP9cXikK3QDfJMhgy0AS0czyI/RtjRln8+Xzw3imIjFDN8KVrr4T+uWA4gUhaZcVsyikQYI/VweR8+WCVWgVmR8O/T8xgbnMuX22ttv+h0xKSodAusKysEgup8xIFtzAsP1OJ6efUDwEMRMnpyMdfXG/HXKlAZ0keKOW0H236WwEceIz4XH3l5wJv+0I946YDVBQXNYMCDBB3m8+oxD3zJtLJ03dfQ/fHlv0nbAxs2V+KP4x8J/wBfL/U43p1i29h1P6+nlz3wjY1DB2Dz1NVrFpZ3rVCqLdmhjfTy3ALGALSRgh2p4jSjRWYM5Hhy4MrJsGrbawN9JtvZoBwgcL7SimalMfZs9Woe8Ni41EAB/uxEAi++2NeJZ+kylYZmmVVPinm08hPW0X54fW1pRlSQkYJ5K1bPChUenVU92XqAP/MReNr8+XphczXAK1VytJTU1MfCN0IYqGk2023nnhj7Sv3maqF20U2qsUGn7Mw0MC0/EYNvPnfDt2dzKIjMQqL4yTYAfaG7E2GF8T456em2lm0v3MtO+Rd7Of2ZLST/AO4fvGP+7Q+Bbi8H4z8h5HBvitEploUJ3aNTjQApHjAAKi0+kemLuZ44WWKIAU/76pqFP+RR46x9IX97AXjeVRV1VWapU06w9Q6QoBH+zorZSZ3a5Aa5jHm6ctTU1ovVfVOvnH536Mo6UXQzccywqqadQSjLdTcQfwNhjnFXPJkK7UwpNNhDU7hTHwMDG3Ix/U4eG41Tq1IBtEAm0kSGB/mnCl/aDlKbUQzfcddJ/daxvN1mLeWN4TWlparg+HihpRuIOzFcN9oIgqT4ZgQduuMotIHn/odvrgJwPiIIalcI/wAJMbiR8RHmfp0wYQFFWbWAvvIsR88elqQqNk07CmXPXFxTgPRqnkMEKNKfiM/hy/LHMxiVq45eI+Xvz9sQ1VbnA32mduvzv6YIUqQA6Y0FKpVladNj+81hb9kXLfKD1xlngBFlaIA2vz9cU+JylWm4IWQ6lrGAYI3tOGWtwWpTpqzMuox4fa5/UbnALjuVhFZwCqupIYeGJAv5Xw+lanTBLKEnhavqqBUNRr+I3gXkmfCoj9q2Nq9Av4Sxdv8Ah0hqO37RGkfyhxgtXzNNMyactVJ2SkBSpCV+H9orv+z6Ys16FYIQzUspSIPhWxP80zUPu2OiU0n2+fOhOhMz/DCgOvu6A6SXrH1iSp8jowArafuyfMx+A2+ZwyZtKKE/HXb0KIPc+Jj7LgHXqHxDQq32AMjykmT74tBsRop4zEvcHmVHkWE/LGYoKdE4Rw8OQCLc/TDnl8ofiU+x29iLj64FcEysDoTc4YqR8p8xjnkWRHTzLL8Y0+e6+XiG3vGCmV4iUEhtIjebYjpU52+uKmZyAMgAr108/b4SfXC7WEI5fNFm1kmPx9euCmVzpFwSD1G3uML5V12EjyN/kbH5+2JaGcBMc+Y2b3U3jzw0W0Boc8vxEH4vmNvcbjFpq6xMiMJf9/08/lvixQ4iI1NE9Bv7jY+vlh1qIVwL/F2D3NuQYWb2Pry2tgLTV+9URqUsLgwwFviGxHmI32xbQ94bGw+ntgHxrNj+85BaDwWqmCLiCRTeeTQC1jaQLWxqcxkqRP2qq6WAsYQnSPitJnoFHU/jbFinlqfcLrpzrVTM3WRBE77Ej2xX7R1KdFa60gXqENq5kEiAajHney9IAEbarn6LaaS1YqKLrtINxBNjY4E2o5GhnAB4jl+7cIDKkECRYzzI/pa2BDk8rcip+H0B5em2GfODUYMKRtax9v6f+MA8xRVidJHxQwB2It6wd8QuyskkB6LK9PQwmWYwRceNjI/p54rpRqZUM1MNUpm/hP2imP8AEPX6YkyrysBdR5QY03J+LlvMXPliST98lh0Gw/iH3h5mR5DD6jy0+L4Iro0bigalNmqse61tCj7zazYnrMxsLb4ZuAqi00qViDp16RUBIUh2vTpCzNz1teTvFsI1XKFtLUqhSqGLC/gLapErtNh8hivX40yVSGmZJkneTPhO3tga/h5TjJRfW+3f56mjNYs6Vne0q0/FSRix/wB/Ugmd4Cj4BG222FbOZssHJkkmGBN1PK5/RwIPFmhhTTUGA1a/h6gaeUzPnbbEFDLvVhgXqFYLKAYpx1Ufdjn5Y5NPR2NXjKLN4dFnJ8UamxIl13beNW1mIjVy/QOD3aXMrWyDkKXjS6gXMahM+ai5/hwD4pQqUKNN2UmnVUEaQSJPn90n9Tj3sxxNqLhnEU2MESDEiJvt/pi+ppfVnvWJJ/n/AJJp7V6fsKhzbmmWWIUwwG46E+Xnhq7NcdAOirBRgAZ+6WAvt8JO/QnHvbLgCVKzZjJKHBhqtBTAAJ+IAEQsmCPukqYg4EUuCVQ4qWRQIKtewkEHr64unCUGn/oTzbrG/MgI7KDMbem4M+kXxNlMwW+HSB+0Tb/X2nAnN8PIpU6qaqlJrCSNKMoujbXHIx4lII8rC+BirWIMfLHK4UUuxny4QRM1G6mQnsu/4YYOEVi5CkAA76bf+ffClk8zOw+f6/U4MZbMMOcen54W2ah7q5KhTQmBPU9cc77SkslUAT4Wv7csFKudJWJP688CKlabfEdjAnr7Yf8AqTSo1YyxK4pxDuqlNqVJKUqPtGktP3iDOrnNreWK2Zio5dtVRmuWsiE22kbcuWLHaBMuFps3eM48GgSACo0G480n4hvgbmXrOAQwoLEC/jI62GuIi0n646KzglZ5ng6k6iiDqSBy5T42t5EWwEza0wdQYmdpG/U9SPYfTF98nSUSxZyRuLAn1NzefbzxtmeDVyEcUoBgKTCjYkbkDYbDYDFU1FXJivPAuPvtjzBWrwWqCbr7ayPnpxmD9SPcXazq1CoFRn1IQoJM2gC5kj8IxY4Rx2jVICvDESFcEGOtxt88ZUyauCrqGBEXHLBPOZ52RFYISlkZkBYCIgGxFuhxMqG+Fw5iRAEk2sP1tbDGOHo4BZYgQo5gefmcc+y2aKDTzJlojrbwm8egODGQ44y2Dfy//wANf8MU3IDT6BzNcC5ofY2+u2AXEskVHjSekjn5H+uDNDtKCQpAnyMR5kH+hwF4xxMVCRqnr0kWsRjNKjK+oBdSCSCSeQYyB7/EfecVnzzD4wR57j5jb3AxbqtJIEG0xvbYYH1q3/ncD8/1vjnkiga7PVRVSs9VgtJG0kE2bSzDxn9mfu8+c7BRr5zTUyZBOpKIc6DEapcmR8MfMCcVsjxWqaVVaCMzeOo9S/hBEuwJAE6SRqkt0tbBXsx2XqLmR35WatKo0AHwiybHaQ+1tsVUlC033/RMRvsCH4/UzDPQpoV0ByVvqMECw5sWIuSSSeWK3EOG57L00fMUDUpsshlILqPMrcR1288OuZ4MlEL3SiXrUlLkSx0+MCdysLsLWHsUzhMICSSqi55HSOQj9DEP/pUF5eHfPsNs3PJzfIdodUaW1j9lpDj0JnV+OCeUqk0nqM0MaikIY1BIOnY26GeuJe0/CMu61G7vu6ioTqUQSQvl4WBjcib8sBeBcAzjUDmNSsiQWUsdenckGINgbTyI3tikPp6n24YW5R5yXcnnqbUaelCHRRKqJDAW1KOvUedt4GtelfUCNP3WLAKIABLMdiDaBJPTEfZ3g1fNDStPQqFQarrC7gR1YxyXymMMnajgHcZWo4bvamlQKtSJXxDwhTICnYRcc95wNRQUqXN8CpsTESm6hCGDuxAfZR44BgSXIP8ADE88E8jwXMVGVDSV0Zqgp1CRCFWIckG8Tf3G84p5GulOmrPaXbxG+kTuosJ8IuZFtsMfZridILUVQ1WoGbUS5VAmo6FLbw3xEIpkxIth5ttS/H+4qxQX7PdgsuHqtV1VaigCFYhGmZ1Ddr9YHljbjOdSjRalpSnqUhaawW230L+WJezjNWNTXWalS5pSmmsSQAW+M/y6d74o5bIlVqFYAYHwqse5bdiepnfHLKKvzO2PbLXDMmTlqeqGQ0kQixW8kb77fTCV2y7GVaatWywLIoBenuyWklebLvINx58jOVr1RlaARrMrkqYg6HdR5zfl1wwcEzj18tVpmzBGmeY0NYnoRInF5R2vcu7Ang5JwHi5DKC4n1gT0nkYte3XqHTK8Mq5xStIIrUi+oGNZLMXCozArsSATy0y2DZ4Vk83l2lFWoJFKppBKwLggC6apI6AmOeEPh3H62SepREIdekssFhp2hjvvN9wYwE1qrclnr8+WZ+XBvVzj5d6ikMKbHTUDv4zFxIkhainbzkbE4N8NzFGvlUBIFWgjTUP+9TUW9QwBm+4nFXj/DqXEUavSITMLpesATpqLpAZgDcFSPOzHecZ2Z7Ks2WrVELF6RMgC5UCSyRfVtbY3wH5oY5QVhl7J1SNgY9LbA7m3MfPBmgjHoPqfyxfyWSFTKVdMHQRUpkdNA1SOpIe+xhTitkKM/E3yH5/l+OBGG5JjWWqGSBsZY/P6CwwTy/A6j/CkDz9OXL64MdnKtIKwtIMyTJj1O0GcEMxxdFEgzvt5ROOmMEibk+hw7tZwColbM0+8poqsrsSW+/4gAFBO5O+3W+BuVr5SjSUACvUBOo/CBF+eoEXAtBkcr4L/wBpzh87UYpq100IB2B06ZJEbRgHk+EtpJZ+4VN2aFLE8xqIOnkNz84C6qXMngC9DSpxKvLOumkWNvCoKrHhVXe4FuXWfQLxBnJDvVLvuCSxI5ggnBrNplAp+1q1CDJKAnfzfSBfnBxSqcSRUKUssL/eqsWM9YAVfocLF3xED9WAMzoLEkTPMkz+GMwZbjh/4NEeioB7DTbHuKXqf9f1EpdzruXRYBUwOURBnpyPlhhyXDVbwsoZhuVI1A2tH4wu8YCVOEZhXDU6agAagEQKok8wthzMR54hFaqh8STHl/2w2HRUO5vgSkwDysGBBPkABPTkMCs7w40yFMGWA0kgxMb7xvjyn2nIOguyD72qGAH8LXH1xC3H6T1g0qKahmuDqEAnYiJsBA6YFJ4NkGV8yaRcU5F/ETBMWEAHlby5e4TM8R20rEkS6kgAahNiTJiY8UW9cHO16rSUupOohib+HabSvn6YUavEVWshTQ6ppgXKiZgAzeLX/dGNGGaDJNJMdeCV1RKl7t3QJeAx8Ovn/GP+n0xHxIatRA2V3uIsqlid+g+mOa8U4xWNUvqILQSJI5REExYR8sWMjxaqwWmSsODtKxIIvsp9gRhpwi3z2BGdLg6fSyQTh2nYNTRAOfj0pzmPiO29jzxOmsZ5yuhfsz4mLGzOsQv3j4DaRzPlgBxTjS6FplxqptT8O5XQVYAIsquwEksbxYY1ztaq61qwZ6bChQDFYvrSoxO24kCRFyeuOTbui69f4M8PIV41naVB6JZtTI7FyTLfA4UACyiCDAABt0wNftZTqudaFQSQpB8JBMCR1jpq9sc8p8RbQzTPiESfIg+LfaOfyx63EVP3O6tciSCfn+OM/DralLPqvx7BU3doeO0mbV8tmDTdWGhhuCb2g8+fPpixwCvpyry1jln35kh4t7fXHPqFY1DCU2qD4ZVZPpYEfhgxVz1ZAKbqyIUKAOhUixmG5ne2DDR2tJO8+4z1MO0dbXP06SKmoM4p0/Ag1EAKu4Hw+pgScL3bTMVXy1TUlNUgHQxLFoI+IqQFA/dJJ64MZemqUaYpooY0UZtgg8IYzHmcUeMZMVqVUHxDSQSbS0bCx+H8TyK4539yYpynO0VNFniX7xhLdLkaV2A9Bywd7EM3fVwqz4VJIHii59N+vI+gwOCjSFPiitcchc2Hkd+W+DXZzhjas2shbUgTykd5tztPQ46nLE0+/wDc1cUM/AyrSajJTBEmWmwJNgNyfIdcR53itMs/dgsSIljaP4Vn8ZxX4VwlVTWx7wrAuIQ253keR2kQeov/AN6plVVBYAwAsAdR6+2OaSXKCBOHFTQoC2oCtt/zHN/YjBzIuKdAFrFzpnYxIG/QncenTALhpmjTWI01q4nz8JA/XTBHMsSqsplYExsDq3j2v8vW8/u92CPBc7Nd2VAUgmFbYSJAs3M7D/qwhdo+C1a2czIpiSStRUkgsAiBlFhfVt6YM8Gz600QnUJYgki8jmQNhbaMeisRxUNuGQEEfe8AMjrtiHhk9z9/0HmK/Z/jBpuygaJlTqnnZlM7XG5mIx1P+zPMaa1dQbeHrGwHO4Mg4Rv7R+AaswlfL0mY1KbPVCjV4l0guF6kEExO09Tit2R7VPRqLB5gQzLLD9k33F4PmBaxx1YtuPPz9SbOoZvKdxT1IrGlVDUswqz4Z1BaigCwEkNA5g8jhfovDHUZINz9ZgWHoMEe0PFweF5itTYiNTR95S1SAGHq15wp8K4oK2WWsLMXZW3uQq26SIv11rhYyqGF/sZPI50M6oH3uXMDb5/oYkqcRbdQq+gvuTYtMb8owsU82QYax87HBjhFdC47w+Hmef8AXEZajDQodtcxV76m2sk6IBN/vHVvaNvTfCelR6rlR3lQncfdMTFh0k/PHWP7RVyppKaQllImZusgETvjnuW4gtOqdNEIDGl9Cz6Ne6m9w0j944vGdwwlZOSyVKXCKxQkJG2xE/IXJ/PEP/ptm716dLpqYFifQEsBI6Y3zlSpUOqrXBUnaX0i+0R4feMC64pTuSfIW9jMxPlzw3/I8Ni+UjqUKQJBrD+VHI9jb8MZirXyrajCMByBBnGYavX9gex9EZbtNmaRIZQbkkc/rH48sWz21R1fvaQXSNyJJPIKDuT64o5zteV1LXF1HNG1TygDUB1J9sKHaTPik0AqX7sEEwYJ0qCBO/j1fy4qlY+DOI8Upvqb1MG3Ux0nFGlVWlrqNp0uhUCRJVqgRwqjnKMJO298VXzWXNHQYNV3W8klBruCdpKk7g7YEPmkE0QwIqaJYzA+Ii5gCA0e1t8FeS2zS9Bh4/2ip1nXTOkFbEgtdl1SLchG3LfArNla9Q7anc3sGYmNNgVIF7eer2qUOHaNKAAs0kc9UbwEbEuYAMjRYSDpIEG4utrjz6Ynu6oaU21THHg/CqK0WNWimskS9QiQdR2VrAEQI6+mErj65Vajd13veSwNpSSYJk3P4YnynF2cpVrM9TSHplSwChb6SDBJM3NthvaBa4fw5s3UBrMRC7i5ImAJMgb45m3CTm5M33LakCjmqdV1nWjuEWo4iCSAGcKYAJMMb/ebD9lMoxoZxS7VNA0q0AF3FBQg0gQoAf8AxDpiccByVBSq0NdSw11Dq/ZGxtMdAMEUgUYAgatht+rY5tTxq6ZwOtLuc3bsnXYBEp6JM+JwR0HiFz8sMPA+yX93Lf3g06zELpEEqu8xq35cuWDeRrSxmwDx8iPzOLWcqAuYMi34Y59XxepNbeB46aTLObslNRYRsLDYcsQZOChDAFSWkESCJO4NjiCpWJiTttj2lmAvdrBlywEbWBa/sMQg3dopWAy1bVSanYAqVHQeHSLdBawjHoXTTKqQAqm+5EDc8yZv74o064PP9f1xPYhpk+E/r0xbcxJRXJx6g5BW4IZhYbgg8+exwx9k6xjOeKPDT1TF18Z5+m9sLZEIG0adiHv4oPnY7n5YOdlm/wD2tEOxRNS+IQPtD4vD4p6Cdt8erJWp13/kg+g5dnWUrpDEoQBAgzbnO8YkrAo3gXUhBkz8gRFx53j54G8LyFVgDq7tYBhUH0LSPpg9leHUijNWLuApLS7GbWBQeHfotyRHTHLST5DYo8Ips1OoAFMZhyR1UhQdPIiR9MD6efdKh7s20wQRY3i4JMSb+V8FOA0V+3EFIrkBRNpAgSNtuhFsSV+EgB3USbmCb78o3x1twtpixuiplqdJkYIwaG2FoJEmepjr0IwKzOXIzFEkwfEo6AiT7fFPscS5HKEUvCL6lflHmI6yd8RZvMmcu3NahFxt8AjzHi+uOTw+JOn3Kz4OjcSoFUylYMDPeIT0YpM+UFDhZ7R9naVatTp0/sa9YM2sAaGKI58QjwySJI68+ZjN8bp1cvRIhSlRDpAI2BUyNgYJPt7YrcaYLmOH1RsKrp7OBY/9Jw1vd7ASXUSeC9pHydapRqgkqQK1JwCrgRqQhgZkAQdj52ODuQy4p5fMpTM0lZa9GGMGnULJUFtmGj1BXeCZNcd4CubpVJAWqtSEqxdNSge6TEjzJHXCr2O4x3OYfKZsAEfZGYK3uDO0fjqB3ma6ct3mSz1FktoYoUe+yj1xUGuhp1AA+JGKhTvIIJO8z7YrZetPM/MD8MVezpOUzOYyz3o1IA1XD02bSoHmC4IP7SQN8ScM0TBa4mbwQRE7dNQHvhpw3O0ZMscQos1N4AYlTa/Ig2JHQH5YTMxwmdNR6gVTtqAAjeJLC/tjqeayuX/ubuobvhBDCQANQvqGwKyMcpzOSeoe7Ca+7LA6iwQQY5c5m3ngxhKMWrrgWTV8Fxszk0nx0xb7upz7wCP6Y8q1sqtQMTTqSRJQSR56TKx6R6Yo0ez+bbahRp+pSfoWOLlLsjmypY1aagb6d+XKBO4xPbFYczW+xazPFsvqMGrHkoA25CcZhazeQCOymq5IME6D/wB2MwV4fTrl/PY2+XoN2f4ozVSSzF2YkyAJOtZjpafpipn842YAbSAFAVmJAZoDbg/d8KjoLdcRpT01Qaz6lKE/DABYEECJkgkGcU+J55arKKRgbA9ZCj5fryx6LxVfmTbLVbJ0k0konhXU7aXJYyLEGxOpl5RA9cU0qVUy6FBOupWYAag1itM3FzZRHocbZPhZQt3j7IGAEx4nVRfpc8uWL/D8y1NaRBIZKFIrcadTh6skGxPjETzjHLLU2q+Rqt9gPk6tR3BCFHB+KdJG0nUYNrWmb4I5PMMocq3xq+om8+B5uRMnqDucXOC5FGp1qo1MFSw2IaWLTvYKmqfTzwR7Odl2r0qjuVp06YbxkEsx3IUc/hI8pGD9THHY1eot5MPVpvSSgg7tmbvzqA+PmADrN4HSPbDT2Q4c1EvrM1IUMdRYWLQR0tFoxH2ayFR8pSZCPtqlUG4lT3rLJnlAm2GI8Oeg7q/RYupmBB2J6bY8/wAROThJfOh0QjFU+pJWckgkySR+vpiQ1jpC8h+v64hO49f6HG0HpbHmliHImzf8yp/nI/pi0uK3DUkQNy9T/wBx8XkpeLSesW9saXJiE4lo0gQhO6yR7gj8DjbM0tLQMZl/hHpgwwYjfJDUWDOCd4axtF154t01JZw10KKINxMvqsd7afkMag43djpaN4MevLFNzNRzPjdFFr1kRo+0I7vTCjxbgg7X6DBfsOKgqZrSL6KQtpH/AB5uR9d74r9omArVJpgw5uF8W878xinV7T1adHuaVbuoZmtYkNyLeuPWWnqS0361yckpRtHUuG5VdCMRB0iRM3i9wL4xc/RpualZ1WmpIXVpAZ7gmSwnTsN7yfug45J/9WZgIA9SrCgLKsLnrIEm0mSemAee4v3kA+JV21SYtaLiMQj4bUTyFyidSo8Qy4bNvqJRqiumn7/hNg1wL4N8JqZeuG7qqUJmUrKUMtYXPhNz74Af2VVBUyme1AEd0loEbVo/D6Y5/T4yukCTpYeICCu8wUO4xeWgrw845/AVTwNiZCrTq5mm2qztC8gNUjTaIgyPI+eKvaEgJRYKDLkFrhgQUYTeLqeh25Y94b2rcUwlN1lTIDSZEAAQTIiNxO+PO0HFmzNFVakFNNu81BgQQFg/vA9ARe+F09KUJ7muo0pqSpBWh4VKwDBBB6jUonztPytjO0OeJGX1bCtSI5bSCSB97z8vTBbinCHKuVIdFAK3koLMASD4bGb9Rgd2tyDJQ7zbu6qXAJAJcDn/ABYS7mhkNHCc8CuY5wsk8iRq5ewt64T+03Yxa1UZlajKa1mBAhWVIUiLkE0xPPxWww8PqqKjpqAlTNjEWj1N8eU8zNPTyVlP+NSfofrhVqU8Macc5FDh5ao2XpZtQQvhmSAyOxaAVIm5Eec9MW6nCf7pmHosb1KbvTOqDziSOcin8ji5x/KCrkqqSQ9Eu6EbyiVCPY6Y+R5YV+EdpDmAorHXWQL3bMBtqUMoMRcarG2OlPck/wAyTw6C2Vq1KoEupH77g+0XbGi0dOarrGzK0R+2gYi995+WJ6VXuqrIabyrWAtIkxHyxV41xQ/3rvmWO9VQ0mTIMajI6Ryw+pp7otLkF1TGLLuhsV98XqeUZvCimDcgAeV/wxrwrLIZDS30H5/hggmqmfsiCP2bQfTqfrjy1yVYo8T7Fu9Vm1KJgxpnkOYOMwcz/GD3jSNJtbpYeWMxdTklyJSOb8NvWcVCWnUJNjEE+11G2wONeGZVe+p6QDAUwAN2UtG3KVHLEeQbwu5YiVcFjcjUABYHrIxPwmrpqO0wEmTBtGhV2H7mPSk+SSRH2gzP+3IaRIUfyq0e0xiXMrpSqgDmGVbAmAghVZug0QN9zihn2VihXVD1djcxqQdBqJg7DBLitE0KdLvfshV1VFhviUwQSLkGGFjGI6sW0qXYMWryaZHOdzRr2Y61WnpmB4wxJmCNUeXXDZw7tDUfh0UIpUwjIZUGaly5aoTfVqtA3I9lDNUD/dlZnphajO6M5aSElIACm5ba/wAsGeyS5g5JF0hctprnXCHW3iJBBkiCCLD7uJ6q8jt1XPsvmDbqfFlnsmKr5GkqaADUe+qKhHeVC4+IaZAImQbbixwf4VVJqFe7FPTUiFFiLNqkC8zvJ23OFvszT08NWoD/AMWR1+0ddwQRaL+QwzdlFIpU5MkIxk87nHBrasZbkukmjognh+hPnlcPem4DEwTA2MbEg/TFvO5WqKIYKsLHxPEksFEQp5nFdswzMC7ExH43gY8z1bVcTGpIB/iXHNcb4KZNOHZVlTWSPCSYEnczvbr0xPSBaoDJuRtH9R5Y3p1B3TCbk7fLEVCppIPTE2whXRlyT3rNqHIFtoEbDASkGgQTt5f1GJsxV1EnrjdRiila4DFUaRU6j3H5HG5zenT3gA1MFBBJkmTcRbY43GKHFj/sP+en+V8MshFztJwXO97UehTSojyQQKepZn9o6p8x5YXMxkmV4zNKqq8iy6RJifjWD1scdeothd7fEGimpBUHeCxZlHwteQfL647dDxLfkr8jnnpf1WcyrohFkXwyBNQz1NlIG5+vy3p1VZQFSnqiPgLvz5mdvPBWvmDypZYAfdIZtgLltX9MZR4hUIhTTU3siSRcxABjzv0x1Pe80RwimmYrUxFGpWRjYinqWf4lWLCTy5nFjtaKH95r6AO78BQBQrCUUkais/EW3nYeWK2ZzVSmSRUdXO5FiT+9064JNx0909OsO8qTPjUBdMLYxcCZMjp54pqpqSpdF/AIVQn5ldLQtxAPIm4vJAGGj+zfiATN/b1AlI0qomowCSVgCWsMBO0Io96powqlFkDVZ5Orcm3S+0YoJTBsD9P64ZZVCseu0/Hxl+IM9MDRppENTMC9JdS2t8WqRNieuClTtuc+oy2imwdgFpksKlgak94Z1QUFrdMK1HK942oVEOuS6MpAiQWjcGDAkxv54ev/AEXLg0q1KhTBADU2WB4gLGVMm4mOY36Y556kVhook+UVqPElbvjUBpOoNJla4D9dQFrrF4Fzfngj3LDL6gdQNMVAQQQQUBs33r9OmAnEeCHNUDnEqvRq1kDvTADU2KxMcwYE7m84E8W7RMlWlTRStMJRWpA0gVCCHIi0EHV0M+Vk+in9o71X1HGi0r3b72Ikb6hoM/T64VaZymZpsXZqdekAqnVpJCgC9rmRbnyGLdHjZFWutqiUZOoRde8VUIMwR4l5/PCRn6LJmSdLLNQsAbWY6wCQY2I2ONpaT3XLDQJyVYHnLcQZatLWEqMyIVL71ELmJaBcTEi+3U407d09dLL1QoUFW+EzbwxPS+octsD8+Q1GiTuhIBBmCqhbfs3UHrjatXarknLaQadSm/QkOtVZ8Vt9It+WO2EqaJSWBi4HnEIUs6LIvJUcgeZwW/8AVaAgivR1Ai3eJH0OFfsw692jaVnadImxI3Iw0DMD93548vUUYzap/PYtG2rB/E+I0mqse8p3jYHoOYEYzEua48QxEG0D4zyAGMxTyevz2Bk5o2b00Qq0w71CCSfuwzMBbkQw+uKVHiNZEqpT+GsAKkLNhMAHl8R+eLWbpwB1Uaf+ldG3qMX+GlUoElZ+MwZ5COR6jHobsN+pHaFux/ZypmUpVmqwKTHuwUBAALC/iUm4n5YcE7Mg0lp1KjVNIUBmAkBRACzJUW5HpjzshkdOXSdBWJIIk8tjMRg+KIGwUDynHlaviJuTziyqjRzXjvZrLg1Kf2g7vSdUqWJYT0UWnFjg3Fqa5U0qepaVNax8cW16tM73LNAvc4j7X5krWq+sfIDl74XuyzCp39H7rUixXqVIK+e55b+eDLdqaUnN4+WNSWRh7Pn/APFD0q/+8+GTgVTTRTzpgD3vha4KpXhhVgVYCpIIgiajEW9CMMPDRFGl/An+UY4pfdN/+2WjwvwLQx5V29x+Ix7SWTHUjGZlNJ0+f9Jwg5mNhtjQHElGmWIA5/8AnAMaNjxaB7535Gmi+4ZyfoRjfM0ypIPTFgYeDqwlKnQqBpLyJ2CAH5/liDiKEPTJJg16ce1Mgx0vOC4wO4yL0P8AnL/lfFFK2ai0FqBfCROt/i1GxZo+G+0YEdrtXcoWRKniWz/CDpq6iJBO0e3vhiTADtxmu7oI3hnvVHiEi6VNuh8x1w+k7mkJPgV61es63FAKLqDTDAQBG6/XGuXzmYNh3atf4UE3JiApjnjbPcQdqaujIigDUrUKelSBGpNVPVpPLmCY5jFbLdoKmmFNHV4riiC1y14CEc+fT59v05Vwjn3LuQirXFRtDt3p3IXxNz25XvglS4zWC1FqIWqkppDU7DfUCDcyStx+yY8xFTiVVGaoHXvCILFFIMjkpSAbDkNvnfo9oWh9Ud6SmiFXSI1alINyG1J1+ExGL60G2sLhCQfqEMpk8vVXx0KJqINLqAkBjqJjQ1r8t7HAXj3CKVIKyUgh1KPibmVGxJ64P9nOKO5qKSuqQYCKoi9oABn16487QVHakYkm0iASbjkcQ05SjqU2PJJxAeQpUvszoqa5JYgtEidI2iGPy64d+MK1WlVVXAqtTKrJuDpMeY6T5b4RsrUzGnwgFL3YU4gMBALc97+fpjpGXyIbxEeJgDFjYCIk7HygYGta1Pdmh9ou8H4tUTJKqlVZV6kwLzINuZPMYUqvDlquSSBELAbeAIMTHP6YbMjTNTJppDaXDW0gxLPA1cjYT74CdnKA/vOhqeoa5MC8aZ9Yti6dRk0L2Js9wGmuToPSHjdKRa4+IyHkzMagLbC2KR4nXy5oFkDslVXndopSukNBgFTHywcz1TTk6J0R9o9ORp+7mGIM72Ux/wCMUquwvPjKhomxoqwsPPCubTd+oaTRBms27LVU0oXUKqkNIUMAdNwJIJUEj9o+RF7gtOcrmF1Snd6wBI2ZHBkE8gRIE/LF3IcJevRX4h9kNwRcqobfzUH2xJwDs9VTvFYiGpMlvRlB/DDqSoFAjsqw0FWAkMd9+XL54c1prbw/TCH2ZqeNxyOk8rb+vUc8PGUqKFEjnG2OXxia1WNpfairmqgDHwLy3UdB5YzG2c06zYcuXkMZiKboakS1eDo3xU0b+QdZ5jGN2UotvSMneCw3Mnnh1WOmMzBOhtIk6TAtvBjHqORMXOF1aRy4TUFBDCDIgSREmJtzxby7KARrDecj88LOUzxpOtCqhSp0IUarTY6jNr26YI1Yjlj5zU8ROE9solVFPqUm4PTq1C9SHuSAdrnpsbdRgnSoJTWEVVWNgAB8sAOI9pKeVNMVVc94TGgAxGkXkj9obYt8X47Roj7R1U9Ofyxyaulr6kldtPj+R04oT8zxqgKVRKZILqIRVGnVpAY7eQ58sPfA1L0goUSUSJO1hva2+OHvWiCDcLFvfnjufDbUm8kUfSMe34jRjpJV1sTTlusk7h6dVVYCbHwtI+oBm2NM9QqCahpnRq+LUnOVFtU7nHuQ+Me+I81mWI06m06haTHxTtjluPYrksyXpKFViQTIAJPPpv7YhoVglUK+pSACQysLEEA3G1j8sWslWKU2ZdwbfTFDM5lqlZmcydCD/FUwPLV9TZssZ8y5i9uXoMTpTJ5H3gf5iMTV80aRUrEwRcfw/liJs2ajF2iTG21hGClH3CmzYUjz0j1P/aDivnMmH0SwGhw4gEyQGEGYgX3v6YsDbGHB4CbU1PM/L8z+WBPbGv3eUdxupSCwnd1XYRNmPzwWfMqJuBB3t+JwL7SZwjK1HQmYBBF9nQG033+mKQXmWBZcCFV4nX0y1QAH9qgoWABsSpN/W4JxNQ4y2nWooG7eI0l1KSW/YTboeYnfFWrxzMESaigW+Kgmnb95GP1xJk+OnSSUy+ok+IBUNiDyW49cegoYpxXz2Oa88kBzrhjUPdOxF9SDQbcliJtGwwRHHW1ElaQ8MACmkzciSRO4URPOcVWr6maqadOoPD4TITp+1uOs7jF9eKodJ7mio0m5XUwsYjVMCfXFdaKdeXogQfOepc7PcSqVKjo7X0zAUKBBEiIn0nzxf45lUGUqy19B0kz8U848ifp5YrdnOKNUqd20BvExM6VA0pCwbcm53m2GfivAab0zTeqillIOkhiAQRsDPOccjjWpdUUvBzXLZdWCaqwTxHSNBJUsRcmwjwzvyx0bgdUhUWARokGd+lp3g/TADh3Y0ubI1VQHAqFtKatllLPHOQdsM1LshUIUGsyKE0sEJkyIsT8AG9vLpfa892p5b6iwVRyJ/EWfQ2XpUjop1zBLQoCZgsAJIkiALGcWuAcNr1HZ0UUydB1lWib3GoXO0gRsLjHQcnwSnSAgFmAjW/ifl9435Yt91GGubtPg1roKnDOy7Ci1PNVFqprLAKmnxEyTMmPQYKZXgtClOimq7GefTc32wYanv64hNPDMBUGXTEdHLgbTi8KW2PBSj9DBRjjXdilnqqEfeqLFjs0iwiLD64Z8tmNN4n3P54C9r6OjiTHYMVO5+8oB+s4uUyStj58/xJxvGK3F90bS6r1JM7xDxm3Tr0GMws57iA1tf6HoPPGYRaEq4DvR3PLpOLS08CuH5ucWsxxKnTEu4H4/IXx1sQ5p22rTxGkelQgfyppPPrOCprCB+WEPtnxuM73lMzpd2E/vEi49Pxxbyva6T40b+UW+uPL8X4aeo1JL5Y8JpYDXG+F0awWq7MDRll0kRaGIIIP7IwO7O8OAgtTFWs4D1GfZdVwgkG8XPr5W1412loPl6iKTqcBelmIDee0nBnhzQlUgGTVqTHQE7/uxGE0lqQ06lfOPnuF03gUu2/CFRlemulXkFf2WFiMdDq0tIB5HbCp2yaVpzA+3Qf4cNtdvs6fvg6snKEb9f4KaapkM40qHb1GLOUUFXkbC31xSqm6/xf0bHMVLa1TETY8sQIftG/hT/NUxO9KFDTvioh+0f+FPxqYxghmszri0RjynUgLaZaPSxM/TEJUjcEe2J6CggeRnBjzkx7WrPMKsjqWgD+pP54kKkhSdxJMbfAQd77nEgGPamx9DitgPTlwZDAGWJiPzGNs3w41abUkIDMIBIkC4OwgkW2GJVHXFrhmZUV6ayAWMATc2OHhmSFlwKX/0VmhOplYdQ1Vfowj64pHsnXBM01PQzRY/KZn2x2nTjxqYO4B9sei4S6SZzbvQ4CMg5ZqT0WBMTTKgNa8wluUyMSngOadlTLZRWAUTUqk6QbiIMC3nO+O3rwmiKgqCjTFQbOFAbaNwOlsWimGmm2n6ATOXcK7AZlmVsxmNKgf7KkLbQZMAH64c+H9m6NG4TUwAXU12gbDpHlGDndYxkwmwNsqRGwjG4xIaePQmDQCEgXxE5GLBp40aljUYhjEbDFgpjUpgUYgC49KjEmjHjDBMcn/tToaczScc6ce6sT+DDAyrSJ+KyclBEkfvFRt5YZ/7XKPgoP8AssV/6hP/AMMc7/v7qscvf0xaavTi1+AF9zC2dqw5AZALWAMCw/dxmFjMcUYsduXM9PTGYitJh3I6TwTjpexaB5b/AD/IYKZnKJUHhJkm8C/zj+mELszm1kTfHTeG5okDSFjy3w+rGuApi5m+yStfS484H5YF5zskwBKuo/iEfW+OirUY7z6bYgzPD6b7pfrOONycXyGkcazvADJBIPoQR8xhl4fnGW40+KNatI8QABYRyPTDjm+zYIs4P8QE/wDUL4pHs28QVhfnjTnvWTJUc37V8aVqtNUOoU21MRszyCfYRHucO9PiVQ0kmlOzeFwd78wNp+mNq3ZekskybTFhgJxT+8AEUwAORJMgcthGEmozSjHp3Gg6tsZcjnlGsMdJK7Nbr7YrtWBKQQfFyP7rYU8rxPOIRrKOsiZW8c/hIvHlg1R4hQcyWph9hNjPqYOIT0XH/BaM0xkrt9mn664oIftG/hT8amK6ZifCH26MD/m5YiNRw4hkM2IO9p/e8zyxKhkMObP2ae3+XGuUPh98U3zZKKpUyI2Nto5xitR43TDin4pnxQPhHUiRPtgxTbwFYQdDYq57iVOksuwE/WZiOvthV432yYO1LK0fEpKmpVEmQY8KbDyJxQyfCHLipm6rl3uFA1VmM7KkWv7DHXHQxcib1F0GvN9pKegJTStVrOkqqDSq6h4SzkEk89IHK+LX9nXZ1jVGYrZhGdTOgEM03kEiy+gnF3gXZOtUA78dxSgDQINdxy7xwBA/dGHrJ5OnSUJTQKo5ARjp09NJZRKU+xeGPRiAY3DYvZIkx4ceA491YIDzHhGNpx5gBNCMZGNseYxjWMeEY2x5jGNIxqwxJjyMajEJUY8K4lZcRsMajCx2+4G2ay2imVDhlYaiQLWOwJ2JxyHinZPMUx49NuakH+oP0x3HidWFOOU9q+KkEicUStbTV1Od5igysQTt+WMxHmcyWYnrjMNSJ2T8JzhRhe2OndluKgwJ+uMxmFkrQ0WPuTqgjli2UXGYzHJKKKGrU/LGKp5nGYzEWjWa1sori4B9RgTnuDUgCTK+kn6HGYzCuKCmLdfIJPh8Q8xGKeY4FTbdRjMZhqrqEGN2aVWLU2KHqCcD+K9nqtQgvUZoEDbGYzB3NOwUVcrw+tRdWV6h0kHTqaCBuCNoOLFLPE1ZqjTMiSJgeoG2PcZhsSeTKTiOnBeC1MwdWWpdyrElszVXxGbnuqZ9d2j0w+8C7N0MtLKC9VviquZqN7nYeQxmMxaEVFYA5NhjHoxmMwwDMejGYzBAbDHoGPcZhjHuPMZjMYB5jMZjMYJ4ca48xmMYyMeRjMZgmNTipmasYzGYZGFPtLxIKjXxxPtDxHWxAOMxmKLixZPoA8ZjMZhRT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2292" name="AutoShape 4" descr="data:image/jpeg;base64,/9j/4AAQSkZJRgABAQAAAQABAAD/2wCEAAkGBxQTEhQUExQWFhUXGBgaGBgYGBgfFxwcHBgXGBgcHBgcHCogGhwlHBgcITEhJiorLi4uFx8zODUsNygtLisBCgoKDg0OGxAQGywlICYsLC4sLCw0LDA0LCwsLS0vLCwsLCwsLDQsLywsLCwsLCwsLC8sLCwsLCwsLCwsLCwsLP/AABEIALgBEwMBIgACEQEDEQH/xAAcAAACAgMBAQAAAAAAAAAAAAAFBgMEAAIHAQj/xABGEAACAQIEAwYDBQUFBwMFAAABAhEDIQAEEjEFQVEGEyJhcYEykaEjQrHR8FJicoLBBxSisuEzQ1NzktLxFbPCFiQlNOL/xAAaAQADAQEBAQAAAAAAAAAAAAABAgMABAUG/8QAMREAAgIBAwIFAgUEAwEAAAAAAAECESEDEjFBUQQiYYHwEzJxkaGxwULR4fEjUmIU/9oADAMBAAIRAxEAPwDlXC8rqM4duD8O1EDAHg9KIt+fyx0Ps9ldKgndvwxObKRQayOVgADlgnTxHQtbFbgvCs7VFTMkJ8TCnQcQ4UWgVBsTE3kT0BxJDhM5ZXiRMbEWI9CLjE1PL1BYfaA7bCoP/i3+H3xlBiqgupQ81aJB6SLHB/h9OIO7H/CP9cXikK3QDfJMhgy0AS0czyI/RtjRln8+Xzw3imIjFDN8KVrr4T+uWA4gUhaZcVsyikQYI/VweR8+WCVWgVmR8O/T8xgbnMuX22ttv+h0xKSodAusKysEgup8xIFtzAsP1OJ6efUDwEMRMnpyMdfXG/HXKlAZ0keKOW0H236WwEceIz4XH3l5wJv+0I946YDVBQXNYMCDBB3m8+oxD3zJtLJ03dfQ/fHlv0nbAxs2V+KP4x8J/wBfL/U43p1i29h1P6+nlz3wjY1DB2Dz1NVrFpZ3rVCqLdmhjfTy3ALGALSRgh2p4jSjRWYM5Hhy4MrJsGrbawN9JtvZoBwgcL7SimalMfZs9Woe8Ni41EAB/uxEAi++2NeJZ+kylYZmmVVPinm08hPW0X54fW1pRlSQkYJ5K1bPChUenVU92XqAP/MReNr8+XphczXAK1VytJTU1MfCN0IYqGk2023nnhj7Sv3maqF20U2qsUGn7Mw0MC0/EYNvPnfDt2dzKIjMQqL4yTYAfaG7E2GF8T456em2lm0v3MtO+Rd7Of2ZLST/AO4fvGP+7Q+Bbi8H4z8h5HBvitEploUJ3aNTjQApHjAAKi0+kemLuZ44WWKIAU/76pqFP+RR46x9IX97AXjeVRV1VWapU06w9Q6QoBH+zorZSZ3a5Aa5jHm6ctTU1ovVfVOvnH536Mo6UXQzccywqqadQSjLdTcQfwNhjnFXPJkK7UwpNNhDU7hTHwMDG3Ix/U4eG41Tq1IBtEAm0kSGB/mnCl/aDlKbUQzfcddJ/daxvN1mLeWN4TWlparg+HihpRuIOzFcN9oIgqT4ZgQduuMotIHn/odvrgJwPiIIalcI/wAJMbiR8RHmfp0wYQFFWbWAvvIsR88elqQqNk07CmXPXFxTgPRqnkMEKNKfiM/hy/LHMxiVq45eI+Xvz9sQ1VbnA32mduvzv6YIUqQA6Y0FKpVladNj+81hb9kXLfKD1xlngBFlaIA2vz9cU+JylWm4IWQ6lrGAYI3tOGWtwWpTpqzMuox4fa5/UbnALjuVhFZwCqupIYeGJAv5Xw+lanTBLKEnhavqqBUNRr+I3gXkmfCoj9q2Nq9Av4Sxdv8Ah0hqO37RGkfyhxgtXzNNMyactVJ2SkBSpCV+H9orv+z6Ys16FYIQzUspSIPhWxP80zUPu2OiU0n2+fOhOhMz/DCgOvu6A6SXrH1iSp8jowArafuyfMx+A2+ZwyZtKKE/HXb0KIPc+Jj7LgHXqHxDQq32AMjykmT74tBsRop4zEvcHmVHkWE/LGYoKdE4Rw8OQCLc/TDnl8ofiU+x29iLj64FcEysDoTc4YqR8p8xjnkWRHTzLL8Y0+e6+XiG3vGCmV4iUEhtIjebYjpU52+uKmZyAMgAr108/b4SfXC7WEI5fNFm1kmPx9euCmVzpFwSD1G3uML5V12EjyN/kbH5+2JaGcBMc+Y2b3U3jzw0W0Boc8vxEH4vmNvcbjFpq6xMiMJf9/08/lvixQ4iI1NE9Bv7jY+vlh1qIVwL/F2D3NuQYWb2Pry2tgLTV+9URqUsLgwwFviGxHmI32xbQ94bGw+ntgHxrNj+85BaDwWqmCLiCRTeeTQC1jaQLWxqcxkqRP2qq6WAsYQnSPitJnoFHU/jbFinlqfcLrpzrVTM3WRBE77Ej2xX7R1KdFa60gXqENq5kEiAajHney9IAEbarn6LaaS1YqKLrtINxBNjY4E2o5GhnAB4jl+7cIDKkECRYzzI/pa2BDk8rcip+H0B5em2GfODUYMKRtax9v6f+MA8xRVidJHxQwB2It6wd8QuyskkB6LK9PQwmWYwRceNjI/p54rpRqZUM1MNUpm/hP2imP8AEPX6YkyrysBdR5QY03J+LlvMXPliST98lh0Gw/iH3h5mR5DD6jy0+L4Iro0bigalNmqse61tCj7zazYnrMxsLb4ZuAqi00qViDp16RUBIUh2vTpCzNz1teTvFsI1XKFtLUqhSqGLC/gLapErtNh8hivX40yVSGmZJkneTPhO3tga/h5TjJRfW+3f56mjNYs6Vne0q0/FSRix/wB/Ugmd4Cj4BG222FbOZssHJkkmGBN1PK5/RwIPFmhhTTUGA1a/h6gaeUzPnbbEFDLvVhgXqFYLKAYpx1Ufdjn5Y5NPR2NXjKLN4dFnJ8UamxIl13beNW1mIjVy/QOD3aXMrWyDkKXjS6gXMahM+ai5/hwD4pQqUKNN2UmnVUEaQSJPn90n9Tj3sxxNqLhnEU2MESDEiJvt/pi+ppfVnvWJJ/n/AJJp7V6fsKhzbmmWWIUwwG46E+Xnhq7NcdAOirBRgAZ+6WAvt8JO/QnHvbLgCVKzZjJKHBhqtBTAAJ+IAEQsmCPukqYg4EUuCVQ4qWRQIKtewkEHr64unCUGn/oTzbrG/MgI7KDMbem4M+kXxNlMwW+HSB+0Tb/X2nAnN8PIpU6qaqlJrCSNKMoujbXHIx4lII8rC+BirWIMfLHK4UUuxny4QRM1G6mQnsu/4YYOEVi5CkAA76bf+ffClk8zOw+f6/U4MZbMMOcen54W2ah7q5KhTQmBPU9cc77SkslUAT4Wv7csFKudJWJP688CKlabfEdjAnr7Yf8AqTSo1YyxK4pxDuqlNqVJKUqPtGktP3iDOrnNreWK2Zio5dtVRmuWsiE22kbcuWLHaBMuFps3eM48GgSACo0G480n4hvgbmXrOAQwoLEC/jI62GuIi0n646KzglZ5ng6k6iiDqSBy5T42t5EWwEza0wdQYmdpG/U9SPYfTF98nSUSxZyRuLAn1NzefbzxtmeDVyEcUoBgKTCjYkbkDYbDYDFU1FXJivPAuPvtjzBWrwWqCbr7ayPnpxmD9SPcXazq1CoFRn1IQoJM2gC5kj8IxY4Rx2jVICvDESFcEGOtxt88ZUyauCrqGBEXHLBPOZ52RFYISlkZkBYCIgGxFuhxMqG+Fw5iRAEk2sP1tbDGOHo4BZYgQo5gefmcc+y2aKDTzJlojrbwm8egODGQ44y2Dfy//wANf8MU3IDT6BzNcC5ofY2+u2AXEskVHjSekjn5H+uDNDtKCQpAnyMR5kH+hwF4xxMVCRqnr0kWsRjNKjK+oBdSCSCSeQYyB7/EfecVnzzD4wR57j5jb3AxbqtJIEG0xvbYYH1q3/ncD8/1vjnkiga7PVRVSs9VgtJG0kE2bSzDxn9mfu8+c7BRr5zTUyZBOpKIc6DEapcmR8MfMCcVsjxWqaVVaCMzeOo9S/hBEuwJAE6SRqkt0tbBXsx2XqLmR35WatKo0AHwiybHaQ+1tsVUlC033/RMRvsCH4/UzDPQpoV0ByVvqMECw5sWIuSSSeWK3EOG57L00fMUDUpsshlILqPMrcR1288OuZ4MlEL3SiXrUlLkSx0+MCdysLsLWHsUzhMICSSqi55HSOQj9DEP/pUF5eHfPsNs3PJzfIdodUaW1j9lpDj0JnV+OCeUqk0nqM0MaikIY1BIOnY26GeuJe0/CMu61G7vu6ioTqUQSQvl4WBjcib8sBeBcAzjUDmNSsiQWUsdenckGINgbTyI3tikPp6n24YW5R5yXcnnqbUaelCHRRKqJDAW1KOvUedt4GtelfUCNP3WLAKIABLMdiDaBJPTEfZ3g1fNDStPQqFQarrC7gR1YxyXymMMnajgHcZWo4bvamlQKtSJXxDwhTICnYRcc95wNRQUqXN8CpsTESm6hCGDuxAfZR44BgSXIP8ADE88E8jwXMVGVDSV0Zqgp1CRCFWIckG8Tf3G84p5GulOmrPaXbxG+kTuosJ8IuZFtsMfZridILUVQ1WoGbUS5VAmo6FLbw3xEIpkxIth5ttS/H+4qxQX7PdgsuHqtV1VaigCFYhGmZ1Ddr9YHljbjOdSjRalpSnqUhaawW230L+WJezjNWNTXWalS5pSmmsSQAW+M/y6d74o5bIlVqFYAYHwqse5bdiepnfHLKKvzO2PbLXDMmTlqeqGQ0kQixW8kb77fTCV2y7GVaatWywLIoBenuyWklebLvINx58jOVr1RlaARrMrkqYg6HdR5zfl1wwcEzj18tVpmzBGmeY0NYnoRInF5R2vcu7Ang5JwHi5DKC4n1gT0nkYte3XqHTK8Mq5xStIIrUi+oGNZLMXCozArsSATy0y2DZ4Vk83l2lFWoJFKppBKwLggC6apI6AmOeEPh3H62SepREIdekssFhp2hjvvN9wYwE1qrclnr8+WZ+XBvVzj5d6ikMKbHTUDv4zFxIkhainbzkbE4N8NzFGvlUBIFWgjTUP+9TUW9QwBm+4nFXj/DqXEUavSITMLpesATpqLpAZgDcFSPOzHecZ2Z7Ks2WrVELF6RMgC5UCSyRfVtbY3wH5oY5QVhl7J1SNgY9LbA7m3MfPBmgjHoPqfyxfyWSFTKVdMHQRUpkdNA1SOpIe+xhTitkKM/E3yH5/l+OBGG5JjWWqGSBsZY/P6CwwTy/A6j/CkDz9OXL64MdnKtIKwtIMyTJj1O0GcEMxxdFEgzvt5ROOmMEibk+hw7tZwColbM0+8poqsrsSW+/4gAFBO5O+3W+BuVr5SjSUACvUBOo/CBF+eoEXAtBkcr4L/wBpzh87UYpq100IB2B06ZJEbRgHk+EtpJZ+4VN2aFLE8xqIOnkNz84C6qXMngC9DSpxKvLOumkWNvCoKrHhVXe4FuXWfQLxBnJDvVLvuCSxI5ggnBrNplAp+1q1CDJKAnfzfSBfnBxSqcSRUKUssL/eqsWM9YAVfocLF3xED9WAMzoLEkTPMkz+GMwZbjh/4NEeioB7DTbHuKXqf9f1EpdzruXRYBUwOURBnpyPlhhyXDVbwsoZhuVI1A2tH4wu8YCVOEZhXDU6agAagEQKok8wthzMR54hFaqh8STHl/2w2HRUO5vgSkwDysGBBPkABPTkMCs7w40yFMGWA0kgxMb7xvjyn2nIOguyD72qGAH8LXH1xC3H6T1g0qKahmuDqEAnYiJsBA6YFJ4NkGV8yaRcU5F/ETBMWEAHlby5e4TM8R20rEkS6kgAahNiTJiY8UW9cHO16rSUupOohib+HabSvn6YUavEVWshTQ6ppgXKiZgAzeLX/dGNGGaDJNJMdeCV1RKl7t3QJeAx8Ovn/GP+n0xHxIatRA2V3uIsqlid+g+mOa8U4xWNUvqILQSJI5REExYR8sWMjxaqwWmSsODtKxIIvsp9gRhpwi3z2BGdLg6fSyQTh2nYNTRAOfj0pzmPiO29jzxOmsZ5yuhfsz4mLGzOsQv3j4DaRzPlgBxTjS6FplxqptT8O5XQVYAIsquwEksbxYY1ztaq61qwZ6bChQDFYvrSoxO24kCRFyeuOTbui69f4M8PIV41naVB6JZtTI7FyTLfA4UACyiCDAABt0wNftZTqudaFQSQpB8JBMCR1jpq9sc8p8RbQzTPiESfIg+LfaOfyx63EVP3O6tciSCfn+OM/DralLPqvx7BU3doeO0mbV8tmDTdWGhhuCb2g8+fPpixwCvpyry1jln35kh4t7fXHPqFY1DCU2qD4ZVZPpYEfhgxVz1ZAKbqyIUKAOhUixmG5ne2DDR2tJO8+4z1MO0dbXP06SKmoM4p0/Ag1EAKu4Hw+pgScL3bTMVXy1TUlNUgHQxLFoI+IqQFA/dJJ64MZemqUaYpooY0UZtgg8IYzHmcUeMZMVqVUHxDSQSbS0bCx+H8TyK4539yYpynO0VNFniX7xhLdLkaV2A9Bywd7EM3fVwqz4VJIHii59N+vI+gwOCjSFPiitcchc2Hkd+W+DXZzhjas2shbUgTykd5tztPQ46nLE0+/wDc1cUM/AyrSajJTBEmWmwJNgNyfIdcR53itMs/dgsSIljaP4Vn8ZxX4VwlVTWx7wrAuIQ253keR2kQeov/AN6plVVBYAwAsAdR6+2OaSXKCBOHFTQoC2oCtt/zHN/YjBzIuKdAFrFzpnYxIG/QncenTALhpmjTWI01q4nz8JA/XTBHMsSqsplYExsDq3j2v8vW8/u92CPBc7Nd2VAUgmFbYSJAs3M7D/qwhdo+C1a2czIpiSStRUkgsAiBlFhfVt6YM8Gz600QnUJYgki8jmQNhbaMeisRxUNuGQEEfe8AMjrtiHhk9z9/0HmK/Z/jBpuygaJlTqnnZlM7XG5mIx1P+zPMaa1dQbeHrGwHO4Mg4Rv7R+AaswlfL0mY1KbPVCjV4l0guF6kEExO09Tit2R7VPRqLB5gQzLLD9k33F4PmBaxx1YtuPPz9SbOoZvKdxT1IrGlVDUswqz4Z1BaigCwEkNA5g8jhfovDHUZINz9ZgWHoMEe0PFweF5itTYiNTR95S1SAGHq15wp8K4oK2WWsLMXZW3uQq26SIv11rhYyqGF/sZPI50M6oH3uXMDb5/oYkqcRbdQq+gvuTYtMb8owsU82QYax87HBjhFdC47w+Hmef8AXEZajDQodtcxV76m2sk6IBN/vHVvaNvTfCelR6rlR3lQncfdMTFh0k/PHWP7RVyppKaQllImZusgETvjnuW4gtOqdNEIDGl9Cz6Ne6m9w0j944vGdwwlZOSyVKXCKxQkJG2xE/IXJ/PEP/ptm716dLpqYFifQEsBI6Y3zlSpUOqrXBUnaX0i+0R4feMC64pTuSfIW9jMxPlzw3/I8Ni+UjqUKQJBrD+VHI9jb8MZirXyrajCMByBBnGYavX9gex9EZbtNmaRIZQbkkc/rH48sWz21R1fvaQXSNyJJPIKDuT64o5zteV1LXF1HNG1TygDUB1J9sKHaTPik0AqX7sEEwYJ0qCBO/j1fy4qlY+DOI8Upvqb1MG3Ux0nFGlVWlrqNp0uhUCRJVqgRwqjnKMJO298VXzWXNHQYNV3W8klBruCdpKk7g7YEPmkE0QwIqaJYzA+Ii5gCA0e1t8FeS2zS9Bh4/2ip1nXTOkFbEgtdl1SLchG3LfArNla9Q7anc3sGYmNNgVIF7eer2qUOHaNKAAs0kc9UbwEbEuYAMjRYSDpIEG4utrjz6Ynu6oaU21THHg/CqK0WNWimskS9QiQdR2VrAEQI6+mErj65Vajd13veSwNpSSYJk3P4YnynF2cpVrM9TSHplSwChb6SDBJM3NthvaBa4fw5s3UBrMRC7i5ImAJMgb45m3CTm5M33LakCjmqdV1nWjuEWo4iCSAGcKYAJMMb/ebD9lMoxoZxS7VNA0q0AF3FBQg0gQoAf8AxDpiccByVBSq0NdSw11Dq/ZGxtMdAMEUgUYAgatht+rY5tTxq6ZwOtLuc3bsnXYBEp6JM+JwR0HiFz8sMPA+yX93Lf3g06zELpEEqu8xq35cuWDeRrSxmwDx8iPzOLWcqAuYMi34Y59XxepNbeB46aTLObslNRYRsLDYcsQZOChDAFSWkESCJO4NjiCpWJiTttj2lmAvdrBlywEbWBa/sMQg3dopWAy1bVSanYAqVHQeHSLdBawjHoXTTKqQAqm+5EDc8yZv74o064PP9f1xPYhpk+E/r0xbcxJRXJx6g5BW4IZhYbgg8+exwx9k6xjOeKPDT1TF18Z5+m9sLZEIG0adiHv4oPnY7n5YOdlm/wD2tEOxRNS+IQPtD4vD4p6Cdt8erJWp13/kg+g5dnWUrpDEoQBAgzbnO8YkrAo3gXUhBkz8gRFx53j54G8LyFVgDq7tYBhUH0LSPpg9leHUijNWLuApLS7GbWBQeHfotyRHTHLST5DYo8Ips1OoAFMZhyR1UhQdPIiR9MD6efdKh7s20wQRY3i4JMSb+V8FOA0V+3EFIrkBRNpAgSNtuhFsSV+EgB3USbmCb78o3x1twtpixuiplqdJkYIwaG2FoJEmepjr0IwKzOXIzFEkwfEo6AiT7fFPscS5HKEUvCL6lflHmI6yd8RZvMmcu3NahFxt8AjzHi+uOTw+JOn3Kz4OjcSoFUylYMDPeIT0YpM+UFDhZ7R9naVatTp0/sa9YM2sAaGKI58QjwySJI68+ZjN8bp1cvRIhSlRDpAI2BUyNgYJPt7YrcaYLmOH1RsKrp7OBY/9Jw1vd7ASXUSeC9pHydapRqgkqQK1JwCrgRqQhgZkAQdj52ODuQy4p5fMpTM0lZa9GGMGnULJUFtmGj1BXeCZNcd4CubpVJAWqtSEqxdNSge6TEjzJHXCr2O4x3OYfKZsAEfZGYK3uDO0fjqB3ma6ct3mSz1FktoYoUe+yj1xUGuhp1AA+JGKhTvIIJO8z7YrZetPM/MD8MVezpOUzOYyz3o1IA1XD02bSoHmC4IP7SQN8ScM0TBa4mbwQRE7dNQHvhpw3O0ZMscQos1N4AYlTa/Ig2JHQH5YTMxwmdNR6gVTtqAAjeJLC/tjqeayuX/ubuobvhBDCQANQvqGwKyMcpzOSeoe7Ca+7LA6iwQQY5c5m3ngxhKMWrrgWTV8Fxszk0nx0xb7upz7wCP6Y8q1sqtQMTTqSRJQSR56TKx6R6Yo0ez+bbahRp+pSfoWOLlLsjmypY1aagb6d+XKBO4xPbFYczW+xazPFsvqMGrHkoA25CcZhazeQCOymq5IME6D/wB2MwV4fTrl/PY2+XoN2f4ozVSSzF2YkyAJOtZjpafpipn842YAbSAFAVmJAZoDbg/d8KjoLdcRpT01Qaz6lKE/DABYEECJkgkGcU+J55arKKRgbA9ZCj5fryx6LxVfmTbLVbJ0k0konhXU7aXJYyLEGxOpl5RA9cU0qVUy6FBOupWYAag1itM3FzZRHocbZPhZQt3j7IGAEx4nVRfpc8uWL/D8y1NaRBIZKFIrcadTh6skGxPjETzjHLLU2q+Rqt9gPk6tR3BCFHB+KdJG0nUYNrWmb4I5PMMocq3xq+om8+B5uRMnqDucXOC5FGp1qo1MFSw2IaWLTvYKmqfTzwR7Odl2r0qjuVp06YbxkEsx3IUc/hI8pGD9THHY1eot5MPVpvSSgg7tmbvzqA+PmADrN4HSPbDT2Q4c1EvrM1IUMdRYWLQR0tFoxH2ayFR8pSZCPtqlUG4lT3rLJnlAm2GI8Oeg7q/RYupmBB2J6bY8/wAROThJfOh0QjFU+pJWckgkySR+vpiQ1jpC8h+v64hO49f6HG0HpbHmliHImzf8yp/nI/pi0uK3DUkQNy9T/wBx8XkpeLSesW9saXJiE4lo0gQhO6yR7gj8DjbM0tLQMZl/hHpgwwYjfJDUWDOCd4axtF154t01JZw10KKINxMvqsd7afkMag43djpaN4MevLFNzNRzPjdFFr1kRo+0I7vTCjxbgg7X6DBfsOKgqZrSL6KQtpH/AB5uR9d74r9omArVJpgw5uF8W878xinV7T1adHuaVbuoZmtYkNyLeuPWWnqS0361yckpRtHUuG5VdCMRB0iRM3i9wL4xc/RpualZ1WmpIXVpAZ7gmSwnTsN7yfug45J/9WZgIA9SrCgLKsLnrIEm0mSemAee4v3kA+JV21SYtaLiMQj4bUTyFyidSo8Qy4bNvqJRqiumn7/hNg1wL4N8JqZeuG7qqUJmUrKUMtYXPhNz74Af2VVBUyme1AEd0loEbVo/D6Y5/T4yukCTpYeICCu8wUO4xeWgrw845/AVTwNiZCrTq5mm2qztC8gNUjTaIgyPI+eKvaEgJRYKDLkFrhgQUYTeLqeh25Y94b2rcUwlN1lTIDSZEAAQTIiNxO+PO0HFmzNFVakFNNu81BgQQFg/vA9ARe+F09KUJ7muo0pqSpBWh4VKwDBBB6jUonztPytjO0OeJGX1bCtSI5bSCSB97z8vTBbinCHKuVIdFAK3koLMASD4bGb9Rgd2tyDJQ7zbu6qXAJAJcDn/ABYS7mhkNHCc8CuY5wsk8iRq5ewt64T+03Yxa1UZlajKa1mBAhWVIUiLkE0xPPxWww8PqqKjpqAlTNjEWj1N8eU8zNPTyVlP+NSfofrhVqU8Macc5FDh5ao2XpZtQQvhmSAyOxaAVIm5Eec9MW6nCf7pmHosb1KbvTOqDziSOcin8ji5x/KCrkqqSQ9Eu6EbyiVCPY6Y+R5YV+EdpDmAorHXWQL3bMBtqUMoMRcarG2OlPck/wAyTw6C2Vq1KoEupH77g+0XbGi0dOarrGzK0R+2gYi995+WJ6VXuqrIabyrWAtIkxHyxV41xQ/3rvmWO9VQ0mTIMajI6Ryw+pp7otLkF1TGLLuhsV98XqeUZvCimDcgAeV/wxrwrLIZDS30H5/hggmqmfsiCP2bQfTqfrjy1yVYo8T7Fu9Vm1KJgxpnkOYOMwcz/GD3jSNJtbpYeWMxdTklyJSOb8NvWcVCWnUJNjEE+11G2wONeGZVe+p6QDAUwAN2UtG3KVHLEeQbwu5YiVcFjcjUABYHrIxPwmrpqO0wEmTBtGhV2H7mPSk+SSRH2gzP+3IaRIUfyq0e0xiXMrpSqgDmGVbAmAghVZug0QN9zihn2VihXVD1djcxqQdBqJg7DBLitE0KdLvfshV1VFhviUwQSLkGGFjGI6sW0qXYMWryaZHOdzRr2Y61WnpmB4wxJmCNUeXXDZw7tDUfh0UIpUwjIZUGaly5aoTfVqtA3I9lDNUD/dlZnphajO6M5aSElIACm5ba/wAsGeyS5g5JF0hctprnXCHW3iJBBkiCCLD7uJ6q8jt1XPsvmDbqfFlnsmKr5GkqaADUe+qKhHeVC4+IaZAImQbbixwf4VVJqFe7FPTUiFFiLNqkC8zvJ23OFvszT08NWoD/AMWR1+0ddwQRaL+QwzdlFIpU5MkIxk87nHBrasZbkukmjognh+hPnlcPem4DEwTA2MbEg/TFvO5WqKIYKsLHxPEksFEQp5nFdswzMC7ExH43gY8z1bVcTGpIB/iXHNcb4KZNOHZVlTWSPCSYEnczvbr0xPSBaoDJuRtH9R5Y3p1B3TCbk7fLEVCppIPTE2whXRlyT3rNqHIFtoEbDASkGgQTt5f1GJsxV1EnrjdRiila4DFUaRU6j3H5HG5zenT3gA1MFBBJkmTcRbY43GKHFj/sP+en+V8MshFztJwXO97UehTSojyQQKepZn9o6p8x5YXMxkmV4zNKqq8iy6RJifjWD1scdeothd7fEGimpBUHeCxZlHwteQfL647dDxLfkr8jnnpf1WcyrohFkXwyBNQz1NlIG5+vy3p1VZQFSnqiPgLvz5mdvPBWvmDypZYAfdIZtgLltX9MZR4hUIhTTU3siSRcxABjzv0x1Pe80RwimmYrUxFGpWRjYinqWf4lWLCTy5nFjtaKH95r6AO78BQBQrCUUkais/EW3nYeWK2ZzVSmSRUdXO5FiT+9064JNx0909OsO8qTPjUBdMLYxcCZMjp54pqpqSpdF/AIVQn5ldLQtxAPIm4vJAGGj+zfiATN/b1AlI0qomowCSVgCWsMBO0Io96powqlFkDVZ5Orcm3S+0YoJTBsD9P64ZZVCseu0/Hxl+IM9MDRppENTMC9JdS2t8WqRNieuClTtuc+oy2imwdgFpksKlgak94Z1QUFrdMK1HK942oVEOuS6MpAiQWjcGDAkxv54ev/AEXLg0q1KhTBADU2WB4gLGVMm4mOY36Y556kVhook+UVqPElbvjUBpOoNJla4D9dQFrrF4Fzfngj3LDL6gdQNMVAQQQQUBs33r9OmAnEeCHNUDnEqvRq1kDvTADU2KxMcwYE7m84E8W7RMlWlTRStMJRWpA0gVCCHIi0EHV0M+Vk+in9o71X1HGi0r3b72Ikb6hoM/T64VaZymZpsXZqdekAqnVpJCgC9rmRbnyGLdHjZFWutqiUZOoRde8VUIMwR4l5/PCRn6LJmSdLLNQsAbWY6wCQY2I2ONpaT3XLDQJyVYHnLcQZatLWEqMyIVL71ELmJaBcTEi+3U407d09dLL1QoUFW+EzbwxPS+octsD8+Q1GiTuhIBBmCqhbfs3UHrjatXarknLaQadSm/QkOtVZ8Vt9It+WO2EqaJSWBi4HnEIUs6LIvJUcgeZwW/8AVaAgivR1Ai3eJH0OFfsw692jaVnadImxI3Iw0DMD93548vUUYzap/PYtG2rB/E+I0mqse8p3jYHoOYEYzEua48QxEG0D4zyAGMxTyevz2Bk5o2b00Qq0w71CCSfuwzMBbkQw+uKVHiNZEqpT+GsAKkLNhMAHl8R+eLWbpwB1Uaf+ldG3qMX+GlUoElZ+MwZ5COR6jHobsN+pHaFux/ZypmUpVmqwKTHuwUBAALC/iUm4n5YcE7Mg0lp1KjVNIUBmAkBRACzJUW5HpjzshkdOXSdBWJIIk8tjMRg+KIGwUDynHlaviJuTziyqjRzXjvZrLg1Kf2g7vSdUqWJYT0UWnFjg3Fqa5U0qepaVNax8cW16tM73LNAvc4j7X5krWq+sfIDl74XuyzCp39H7rUixXqVIK+e55b+eDLdqaUnN4+WNSWRh7Pn/APFD0q/+8+GTgVTTRTzpgD3vha4KpXhhVgVYCpIIgiajEW9CMMPDRFGl/An+UY4pfdN/+2WjwvwLQx5V29x+Ix7SWTHUjGZlNJ0+f9Jwg5mNhtjQHElGmWIA5/8AnAMaNjxaB7535Gmi+4ZyfoRjfM0ypIPTFgYeDqwlKnQqBpLyJ2CAH5/liDiKEPTJJg16ce1Mgx0vOC4wO4yL0P8AnL/lfFFK2ai0FqBfCROt/i1GxZo+G+0YEdrtXcoWRKniWz/CDpq6iJBO0e3vhiTADtxmu7oI3hnvVHiEi6VNuh8x1w+k7mkJPgV61es63FAKLqDTDAQBG6/XGuXzmYNh3atf4UE3JiApjnjbPcQdqaujIigDUrUKelSBGpNVPVpPLmCY5jFbLdoKmmFNHV4riiC1y14CEc+fT59v05Vwjn3LuQirXFRtDt3p3IXxNz25XvglS4zWC1FqIWqkppDU7DfUCDcyStx+yY8xFTiVVGaoHXvCILFFIMjkpSAbDkNvnfo9oWh9Ud6SmiFXSI1alINyG1J1+ExGL60G2sLhCQfqEMpk8vVXx0KJqINLqAkBjqJjQ1r8t7HAXj3CKVIKyUgh1KPibmVGxJ64P9nOKO5qKSuqQYCKoi9oABn16487QVHakYkm0iASbjkcQ05SjqU2PJJxAeQpUvszoqa5JYgtEidI2iGPy64d+MK1WlVVXAqtTKrJuDpMeY6T5b4RsrUzGnwgFL3YU4gMBALc97+fpjpGXyIbxEeJgDFjYCIk7HygYGta1Pdmh9ou8H4tUTJKqlVZV6kwLzINuZPMYUqvDlquSSBELAbeAIMTHP6YbMjTNTJppDaXDW0gxLPA1cjYT74CdnKA/vOhqeoa5MC8aZ9Yti6dRk0L2Js9wGmuToPSHjdKRa4+IyHkzMagLbC2KR4nXy5oFkDslVXndopSukNBgFTHywcz1TTk6J0R9o9ORp+7mGIM72Ux/wCMUquwvPjKhomxoqwsPPCubTd+oaTRBms27LVU0oXUKqkNIUMAdNwJIJUEj9o+RF7gtOcrmF1Snd6wBI2ZHBkE8gRIE/LF3IcJevRX4h9kNwRcqobfzUH2xJwDs9VTvFYiGpMlvRlB/DDqSoFAjsqw0FWAkMd9+XL54c1prbw/TCH2ZqeNxyOk8rb+vUc8PGUqKFEjnG2OXxia1WNpfairmqgDHwLy3UdB5YzG2c06zYcuXkMZiKboakS1eDo3xU0b+QdZ5jGN2UotvSMneCw3Mnnh1WOmMzBOhtIk6TAtvBjHqORMXOF1aRy4TUFBDCDIgSREmJtzxby7KARrDecj88LOUzxpOtCqhSp0IUarTY6jNr26YI1Yjlj5zU8ROE9solVFPqUm4PTq1C9SHuSAdrnpsbdRgnSoJTWEVVWNgAB8sAOI9pKeVNMVVc94TGgAxGkXkj9obYt8X47Roj7R1U9Ofyxyaulr6kldtPj+R04oT8zxqgKVRKZILqIRVGnVpAY7eQ58sPfA1L0goUSUSJO1hva2+OHvWiCDcLFvfnjufDbUm8kUfSMe34jRjpJV1sTTlusk7h6dVVYCbHwtI+oBm2NM9QqCahpnRq+LUnOVFtU7nHuQ+Me+I81mWI06m06haTHxTtjluPYrksyXpKFViQTIAJPPpv7YhoVglUK+pSACQysLEEA3G1j8sWslWKU2ZdwbfTFDM5lqlZmcydCD/FUwPLV9TZssZ8y5i9uXoMTpTJ5H3gf5iMTV80aRUrEwRcfw/liJs2ajF2iTG21hGClH3CmzYUjz0j1P/aDivnMmH0SwGhw4gEyQGEGYgX3v6YsDbGHB4CbU1PM/L8z+WBPbGv3eUdxupSCwnd1XYRNmPzwWfMqJuBB3t+JwL7SZwjK1HQmYBBF9nQG033+mKQXmWBZcCFV4nX0y1QAH9qgoWABsSpN/W4JxNQ4y2nWooG7eI0l1KSW/YTboeYnfFWrxzMESaigW+Kgmnb95GP1xJk+OnSSUy+ok+IBUNiDyW49cegoYpxXz2Oa88kBzrhjUPdOxF9SDQbcliJtGwwRHHW1ElaQ8MACmkzciSRO4URPOcVWr6maqadOoPD4TITp+1uOs7jF9eKodJ7mio0m5XUwsYjVMCfXFdaKdeXogQfOepc7PcSqVKjo7X0zAUKBBEiIn0nzxf45lUGUqy19B0kz8U848ifp5YrdnOKNUqd20BvExM6VA0pCwbcm53m2GfivAab0zTeqillIOkhiAQRsDPOccjjWpdUUvBzXLZdWCaqwTxHSNBJUsRcmwjwzvyx0bgdUhUWARokGd+lp3g/TADh3Y0ubI1VQHAqFtKatllLPHOQdsM1LshUIUGsyKE0sEJkyIsT8AG9vLpfa892p5b6iwVRyJ/EWfQ2XpUjop1zBLQoCZgsAJIkiALGcWuAcNr1HZ0UUydB1lWib3GoXO0gRsLjHQcnwSnSAgFmAjW/ifl9435Yt91GGubtPg1roKnDOy7Ci1PNVFqprLAKmnxEyTMmPQYKZXgtClOimq7GefTc32wYanv64hNPDMBUGXTEdHLgbTi8KW2PBSj9DBRjjXdilnqqEfeqLFjs0iwiLD64Z8tmNN4n3P54C9r6OjiTHYMVO5+8oB+s4uUyStj58/xJxvGK3F90bS6r1JM7xDxm3Tr0GMws57iA1tf6HoPPGYRaEq4DvR3PLpOLS08CuH5ucWsxxKnTEu4H4/IXx1sQ5p22rTxGkelQgfyppPPrOCprCB+WEPtnxuM73lMzpd2E/vEi49Pxxbyva6T40b+UW+uPL8X4aeo1JL5Y8JpYDXG+F0awWq7MDRll0kRaGIIIP7IwO7O8OAgtTFWs4D1GfZdVwgkG8XPr5W1412loPl6iKTqcBelmIDee0nBnhzQlUgGTVqTHQE7/uxGE0lqQ06lfOPnuF03gUu2/CFRlemulXkFf2WFiMdDq0tIB5HbCp2yaVpzA+3Qf4cNtdvs6fvg6snKEb9f4KaapkM40qHb1GLOUUFXkbC31xSqm6/xf0bHMVLa1TETY8sQIftG/hT/NUxO9KFDTvioh+0f+FPxqYxghmszri0RjynUgLaZaPSxM/TEJUjcEe2J6CggeRnBjzkx7WrPMKsjqWgD+pP54kKkhSdxJMbfAQd77nEgGPamx9DitgPTlwZDAGWJiPzGNs3w41abUkIDMIBIkC4OwgkW2GJVHXFrhmZUV6ayAWMATc2OHhmSFlwKX/0VmhOplYdQ1Vfowj64pHsnXBM01PQzRY/KZn2x2nTjxqYO4B9sei4S6SZzbvQ4CMg5ZqT0WBMTTKgNa8wluUyMSngOadlTLZRWAUTUqk6QbiIMC3nO+O3rwmiKgqCjTFQbOFAbaNwOlsWimGmm2n6ATOXcK7AZlmVsxmNKgf7KkLbQZMAH64c+H9m6NG4TUwAXU12gbDpHlGDndYxkwmwNsqRGwjG4xIaePQmDQCEgXxE5GLBp40aljUYhjEbDFgpjUpgUYgC49KjEmjHjDBMcn/tToaczScc6ce6sT+DDAyrSJ+KyclBEkfvFRt5YZ/7XKPgoP8AssV/6hP/AMMc7/v7qscvf0xaavTi1+AF9zC2dqw5AZALWAMCw/dxmFjMcUYsduXM9PTGYitJh3I6TwTjpexaB5b/AD/IYKZnKJUHhJkm8C/zj+mELszm1kTfHTeG5okDSFjy3w+rGuApi5m+yStfS484H5YF5zskwBKuo/iEfW+OirUY7z6bYgzPD6b7pfrOONycXyGkcazvADJBIPoQR8xhl4fnGW40+KNatI8QABYRyPTDjm+zYIs4P8QE/wDUL4pHs28QVhfnjTnvWTJUc37V8aVqtNUOoU21MRszyCfYRHucO9PiVQ0kmlOzeFwd78wNp+mNq3ZekskybTFhgJxT+8AEUwAORJMgcthGEmozSjHp3Gg6tsZcjnlGsMdJK7Nbr7YrtWBKQQfFyP7rYU8rxPOIRrKOsiZW8c/hIvHlg1R4hQcyWph9hNjPqYOIT0XH/BaM0xkrt9mn664oIftG/hT8amK6ZifCH26MD/m5YiNRw4hkM2IO9p/e8zyxKhkMObP2ae3+XGuUPh98U3zZKKpUyI2Nto5xitR43TDin4pnxQPhHUiRPtgxTbwFYQdDYq57iVOksuwE/WZiOvthV432yYO1LK0fEpKmpVEmQY8KbDyJxQyfCHLipm6rl3uFA1VmM7KkWv7DHXHQxcib1F0GvN9pKegJTStVrOkqqDSq6h4SzkEk89IHK+LX9nXZ1jVGYrZhGdTOgEM03kEiy+gnF3gXZOtUA78dxSgDQINdxy7xwBA/dGHrJ5OnSUJTQKo5ARjp09NJZRKU+xeGPRiAY3DYvZIkx4ceA491YIDzHhGNpx5gBNCMZGNseYxjWMeEY2x5jGNIxqwxJjyMajEJUY8K4lZcRsMajCx2+4G2ay2imVDhlYaiQLWOwJ2JxyHinZPMUx49NuakH+oP0x3HidWFOOU9q+KkEicUStbTV1Od5igysQTt+WMxHmcyWYnrjMNSJ2T8JzhRhe2OndluKgwJ+uMxmFkrQ0WPuTqgjli2UXGYzHJKKKGrU/LGKp5nGYzEWjWa1sori4B9RgTnuDUgCTK+kn6HGYzCuKCmLdfIJPh8Q8xGKeY4FTbdRjMZhqrqEGN2aVWLU2KHqCcD+K9nqtQgvUZoEDbGYzB3NOwUVcrw+tRdWV6h0kHTqaCBuCNoOLFLPE1ZqjTMiSJgeoG2PcZhsSeTKTiOnBeC1MwdWWpdyrElszVXxGbnuqZ9d2j0w+8C7N0MtLKC9VviquZqN7nYeQxmMxaEVFYA5NhjHoxmMwwDMejGYzBAbDHoGPcZhjHuPMZjMYB5jMZjMYJ4ca48xmMYyMeRjMZgmNTipmasYzGYZGFPtLxIKjXxxPtDxHWxAOMxmKLixZPoA8ZjMZhRT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12294" name="Picture 6" descr="http://www.id-label.de/tl_files/bilder/Lager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44824"/>
            <a:ext cx="2852316" cy="2014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714348" y="285728"/>
            <a:ext cx="5297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Certyfikat </a:t>
            </a:r>
            <a:r>
              <a:rPr lang="de-DE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PZH</a:t>
            </a:r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 dla zaworów</a:t>
            </a:r>
            <a:r>
              <a:rPr lang="de-DE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 Pragmaticus</a:t>
            </a:r>
          </a:p>
        </p:txBody>
      </p:sp>
      <p:pic>
        <p:nvPicPr>
          <p:cNvPr id="1026" name="Picture 2" descr="C:\Users\Pragmaticus GmbH\Documents\PG sp.k\Online shop\Certifikates\PZH\PZH cerific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43774"/>
            <a:ext cx="3528392" cy="4977514"/>
          </a:xfrm>
          <a:prstGeom prst="rect">
            <a:avLst/>
          </a:prstGeom>
          <a:noFill/>
        </p:spPr>
      </p:pic>
      <p:sp>
        <p:nvSpPr>
          <p:cNvPr id="14" name="Textfeld 13"/>
          <p:cNvSpPr txBox="1"/>
          <p:nvPr/>
        </p:nvSpPr>
        <p:spPr>
          <a:xfrm>
            <a:off x="4283968" y="1268760"/>
            <a:ext cx="432048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Wszystkie nasze zawory Pragmaticus posiadają </a:t>
            </a:r>
          </a:p>
          <a:p>
            <a:pPr algn="ctr"/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certyfikat PZH</a:t>
            </a:r>
            <a:endParaRPr lang="de-DE" sz="2000" dirty="0" smtClean="0">
              <a:latin typeface="Calibri" pitchFamily="34" charset="0"/>
            </a:endParaRPr>
          </a:p>
          <a:p>
            <a:r>
              <a:rPr lang="pl-PL" sz="2000" dirty="0" smtClean="0">
                <a:latin typeface="Calibri" pitchFamily="34" charset="0"/>
              </a:rPr>
              <a:t>Zawory </a:t>
            </a:r>
            <a:r>
              <a:rPr lang="de-DE" sz="2000" dirty="0" smtClean="0">
                <a:latin typeface="Calibri" pitchFamily="34" charset="0"/>
              </a:rPr>
              <a:t>Pragmaticus </a:t>
            </a:r>
            <a:r>
              <a:rPr lang="pl-PL" sz="2000" dirty="0" smtClean="0">
                <a:latin typeface="Calibri" pitchFamily="34" charset="0"/>
              </a:rPr>
              <a:t>mogą być użyte do:</a:t>
            </a:r>
            <a:endParaRPr lang="de-DE" sz="2000" dirty="0" smtClean="0">
              <a:latin typeface="Calibri" pitchFamily="34" charset="0"/>
            </a:endParaRPr>
          </a:p>
          <a:p>
            <a:endParaRPr lang="de-DE" sz="20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dirty="0" smtClean="0">
                <a:latin typeface="Calibri" pitchFamily="34" charset="0"/>
              </a:rPr>
              <a:t> </a:t>
            </a:r>
            <a:r>
              <a:rPr lang="pl-PL" sz="2000" dirty="0">
                <a:latin typeface="Calibri" pitchFamily="34" charset="0"/>
              </a:rPr>
              <a:t> </a:t>
            </a:r>
            <a:r>
              <a:rPr lang="pl-PL" sz="2000" dirty="0" smtClean="0">
                <a:latin typeface="Calibri" pitchFamily="34" charset="0"/>
              </a:rPr>
              <a:t>wszystkich zastosowań wodnych</a:t>
            </a:r>
            <a:endParaRPr lang="de-DE" sz="20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dirty="0" smtClean="0">
                <a:latin typeface="Calibri" pitchFamily="34" charset="0"/>
              </a:rPr>
              <a:t> </a:t>
            </a:r>
            <a:r>
              <a:rPr lang="pl-PL" sz="2000" dirty="0" smtClean="0">
                <a:latin typeface="Calibri" pitchFamily="34" charset="0"/>
              </a:rPr>
              <a:t> nawet do wody pitnej</a:t>
            </a:r>
            <a:endParaRPr lang="de-DE" sz="2000" dirty="0">
              <a:latin typeface="Calibri" pitchFamily="34" charset="0"/>
            </a:endParaRPr>
          </a:p>
        </p:txBody>
      </p:sp>
      <p:pic>
        <p:nvPicPr>
          <p:cNvPr id="11266" name="Picture 2" descr="http://www.umwelt-energie-report.de/wp-content/uploads/2014/08/30.08.14-Bild-Trinkwass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302433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714348" y="285728"/>
            <a:ext cx="5297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Certyfikat </a:t>
            </a:r>
            <a:r>
              <a:rPr lang="de-DE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3.1 </a:t>
            </a:r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dla zaworów</a:t>
            </a:r>
            <a:r>
              <a:rPr lang="de-DE" sz="2000" b="1" dirty="0" smtClean="0">
                <a:solidFill>
                  <a:srgbClr val="0070C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 Pragmaticus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340768"/>
            <a:ext cx="645520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6372200" y="1556792"/>
            <a:ext cx="27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Bezpieczeństwo </a:t>
            </a:r>
          </a:p>
          <a:p>
            <a:pPr algn="ctr"/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i jakość jest potwierdzone certyfikatem </a:t>
            </a:r>
            <a:r>
              <a:rPr lang="de-DE" b="1" dirty="0" smtClean="0">
                <a:solidFill>
                  <a:srgbClr val="FF0000"/>
                </a:solidFill>
                <a:latin typeface="Calibri" pitchFamily="34" charset="0"/>
              </a:rPr>
              <a:t>3.1</a:t>
            </a:r>
            <a:endParaRPr lang="de-DE" b="1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6732240" y="3377357"/>
            <a:ext cx="2197373" cy="2211883"/>
            <a:chOff x="6732240" y="2852936"/>
            <a:chExt cx="2197373" cy="2211883"/>
          </a:xfrm>
        </p:grpSpPr>
        <p:pic>
          <p:nvPicPr>
            <p:cNvPr id="10242" name="Picture 2" descr="http://previews.123rf.com/images/quka/quka1301/quka130100093/17530621-3d-people-with-magnifying-glass-and-earth-globe-cartoon-people-stud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2240" y="2852936"/>
              <a:ext cx="2197373" cy="2197373"/>
            </a:xfrm>
            <a:prstGeom prst="rect">
              <a:avLst/>
            </a:prstGeom>
            <a:noFill/>
          </p:spPr>
        </p:pic>
        <p:pic>
          <p:nvPicPr>
            <p:cNvPr id="10243" name="Picture 3" descr="C:\Users\Pragmaticus GmbH\Documents\PG sp.k\Flyer Bromberg Wasserkammer\Bilder\motyl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109489">
              <a:off x="6744962" y="3525816"/>
              <a:ext cx="1092692" cy="153900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gmaticus GmbH">
  <a:themeElements>
    <a:clrScheme name="Benutzerdefinier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BFBFBF"/>
      </a:hlink>
      <a:folHlink>
        <a:srgbClr val="92D050"/>
      </a:folHlink>
    </a:clrScheme>
    <a:fontScheme name="Leere Prä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Pragmaticus GmbH</Template>
  <TotalTime>0</TotalTime>
  <Words>635</Words>
  <Application>Microsoft Office PowerPoint</Application>
  <PresentationFormat>Bildschirmpräsentation (4:3)</PresentationFormat>
  <Paragraphs>174</Paragraphs>
  <Slides>16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  <vt:variant>
        <vt:lpstr>Zielgruppenorientierte Präsentationen</vt:lpstr>
      </vt:variant>
      <vt:variant>
        <vt:i4>1</vt:i4>
      </vt:variant>
    </vt:vector>
  </HeadingPairs>
  <TitlesOfParts>
    <vt:vector size="18" baseType="lpstr">
      <vt:lpstr>Pragmaticus GmbH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Prozentuale Kostenreduzierung</vt:lpstr>
    </vt:vector>
  </TitlesOfParts>
  <Company>Pragmaticus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Pragmaticus GmbH</dc:creator>
  <cp:lastModifiedBy>Pragmaticus GmbH</cp:lastModifiedBy>
  <cp:revision>430</cp:revision>
  <dcterms:created xsi:type="dcterms:W3CDTF">2008-09-01T17:48:30Z</dcterms:created>
  <dcterms:modified xsi:type="dcterms:W3CDTF">2015-06-15T08:02:54Z</dcterms:modified>
</cp:coreProperties>
</file>